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4" r:id="rId21"/>
    <p:sldId id="276" r:id="rId22"/>
    <p:sldId id="277" r:id="rId23"/>
    <p:sldId id="278" r:id="rId24"/>
    <p:sldId id="279"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807"/>
  </p:normalViewPr>
  <p:slideViewPr>
    <p:cSldViewPr snapToGrid="0" snapToObjects="1">
      <p:cViewPr varScale="1">
        <p:scale>
          <a:sx n="111" d="100"/>
          <a:sy n="111" d="100"/>
        </p:scale>
        <p:origin x="63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04C8C1-62EB-F447-A3E9-D269D65D57FD}" type="doc">
      <dgm:prSet loTypeId="urn:microsoft.com/office/officeart/2005/8/layout/process1" loCatId="" qsTypeId="urn:microsoft.com/office/officeart/2005/8/quickstyle/3d4" qsCatId="3D" csTypeId="urn:microsoft.com/office/officeart/2005/8/colors/accent0_3" csCatId="mainScheme" phldr="1"/>
      <dgm:spPr/>
    </dgm:pt>
    <dgm:pt modelId="{BDDB6089-B628-3049-BACB-0873606974C1}">
      <dgm:prSet phldrT="[Text]"/>
      <dgm:spPr/>
      <dgm:t>
        <a:bodyPr/>
        <a:lstStyle/>
        <a:p>
          <a:r>
            <a:rPr lang="en-US" dirty="0"/>
            <a:t>Data Collection</a:t>
          </a:r>
        </a:p>
      </dgm:t>
    </dgm:pt>
    <dgm:pt modelId="{708B8102-CC28-B54F-BB6E-08C8EA019220}" type="parTrans" cxnId="{761F7FFA-AFBD-F34F-A0DA-2F09C7BDB59A}">
      <dgm:prSet/>
      <dgm:spPr/>
      <dgm:t>
        <a:bodyPr/>
        <a:lstStyle/>
        <a:p>
          <a:endParaRPr lang="en-US"/>
        </a:p>
      </dgm:t>
    </dgm:pt>
    <dgm:pt modelId="{D320475D-BB4F-804B-9C10-5456D9A5D7F0}" type="sibTrans" cxnId="{761F7FFA-AFBD-F34F-A0DA-2F09C7BDB59A}">
      <dgm:prSet/>
      <dgm:spPr/>
      <dgm:t>
        <a:bodyPr/>
        <a:lstStyle/>
        <a:p>
          <a:endParaRPr lang="en-US"/>
        </a:p>
      </dgm:t>
    </dgm:pt>
    <dgm:pt modelId="{F114B284-1A63-664F-8423-1212E1B24F57}">
      <dgm:prSet phldrT="[Text]"/>
      <dgm:spPr>
        <a:solidFill>
          <a:schemeClr val="dk2">
            <a:hueOff val="0"/>
            <a:satOff val="0"/>
            <a:lumOff val="0"/>
          </a:schemeClr>
        </a:solidFill>
      </dgm:spPr>
      <dgm:t>
        <a:bodyPr/>
        <a:lstStyle/>
        <a:p>
          <a:r>
            <a:rPr lang="en-US" dirty="0"/>
            <a:t>Evaluating the model</a:t>
          </a:r>
        </a:p>
      </dgm:t>
    </dgm:pt>
    <dgm:pt modelId="{770EC784-8F74-BC4A-B339-33D58CCC6953}" type="parTrans" cxnId="{C011A2B1-2BF2-AC48-99B4-60305ED5532D}">
      <dgm:prSet/>
      <dgm:spPr/>
      <dgm:t>
        <a:bodyPr/>
        <a:lstStyle/>
        <a:p>
          <a:endParaRPr lang="en-US"/>
        </a:p>
      </dgm:t>
    </dgm:pt>
    <dgm:pt modelId="{D5519B28-4152-9F4E-88D1-01CD4B780B63}" type="sibTrans" cxnId="{C011A2B1-2BF2-AC48-99B4-60305ED5532D}">
      <dgm:prSet/>
      <dgm:spPr/>
      <dgm:t>
        <a:bodyPr/>
        <a:lstStyle/>
        <a:p>
          <a:endParaRPr lang="en-US"/>
        </a:p>
      </dgm:t>
    </dgm:pt>
    <dgm:pt modelId="{C9182D49-DA91-6E4D-B079-D69494782B54}">
      <dgm:prSet phldrT="[Text]"/>
      <dgm:spPr/>
      <dgm:t>
        <a:bodyPr/>
        <a:lstStyle/>
        <a:p>
          <a:r>
            <a:rPr lang="en-US" dirty="0"/>
            <a:t>Results</a:t>
          </a:r>
        </a:p>
      </dgm:t>
    </dgm:pt>
    <dgm:pt modelId="{CF0AD00A-FE09-7042-B64C-1C0B24EBD754}" type="parTrans" cxnId="{BF80344A-54F5-8747-AC94-F5C8BC13BE6D}">
      <dgm:prSet/>
      <dgm:spPr/>
      <dgm:t>
        <a:bodyPr/>
        <a:lstStyle/>
        <a:p>
          <a:endParaRPr lang="en-US"/>
        </a:p>
      </dgm:t>
    </dgm:pt>
    <dgm:pt modelId="{7B521310-0BE3-C844-827B-D049EBD98771}" type="sibTrans" cxnId="{BF80344A-54F5-8747-AC94-F5C8BC13BE6D}">
      <dgm:prSet/>
      <dgm:spPr/>
      <dgm:t>
        <a:bodyPr/>
        <a:lstStyle/>
        <a:p>
          <a:endParaRPr lang="en-US"/>
        </a:p>
      </dgm:t>
    </dgm:pt>
    <dgm:pt modelId="{82C63A9F-33A2-1343-B85C-9EB0BF388AEF}">
      <dgm:prSet/>
      <dgm:spPr/>
      <dgm:t>
        <a:bodyPr/>
        <a:lstStyle/>
        <a:p>
          <a:r>
            <a:rPr lang="en-US" dirty="0"/>
            <a:t>Data Exploration</a:t>
          </a:r>
        </a:p>
      </dgm:t>
    </dgm:pt>
    <dgm:pt modelId="{662C0ED0-1B03-2847-A79A-7ECD8FE2E2C4}" type="parTrans" cxnId="{C7CAF756-0AAC-7245-A49C-FD123C13A91A}">
      <dgm:prSet/>
      <dgm:spPr/>
      <dgm:t>
        <a:bodyPr/>
        <a:lstStyle/>
        <a:p>
          <a:endParaRPr lang="en-US"/>
        </a:p>
      </dgm:t>
    </dgm:pt>
    <dgm:pt modelId="{A22E053C-E1BA-354A-B14F-56E58D2CEC68}" type="sibTrans" cxnId="{C7CAF756-0AAC-7245-A49C-FD123C13A91A}">
      <dgm:prSet/>
      <dgm:spPr/>
      <dgm:t>
        <a:bodyPr/>
        <a:lstStyle/>
        <a:p>
          <a:endParaRPr lang="en-US"/>
        </a:p>
      </dgm:t>
    </dgm:pt>
    <dgm:pt modelId="{473EE00C-2F13-5C49-9FEB-CBFED0D74803}">
      <dgm:prSet/>
      <dgm:spPr/>
      <dgm:t>
        <a:bodyPr/>
        <a:lstStyle/>
        <a:p>
          <a:r>
            <a:rPr lang="en-US" dirty="0"/>
            <a:t>Deciding an algorithm</a:t>
          </a:r>
        </a:p>
      </dgm:t>
    </dgm:pt>
    <dgm:pt modelId="{59282589-848A-C84D-AA2B-05CC6A2FE49B}" type="parTrans" cxnId="{29795EB1-1A18-E340-BB03-15363509E9FF}">
      <dgm:prSet/>
      <dgm:spPr/>
      <dgm:t>
        <a:bodyPr/>
        <a:lstStyle/>
        <a:p>
          <a:endParaRPr lang="en-US"/>
        </a:p>
      </dgm:t>
    </dgm:pt>
    <dgm:pt modelId="{C862CC24-0491-5745-8B05-B0ACAB2AE8A1}" type="sibTrans" cxnId="{29795EB1-1A18-E340-BB03-15363509E9FF}">
      <dgm:prSet/>
      <dgm:spPr/>
      <dgm:t>
        <a:bodyPr/>
        <a:lstStyle/>
        <a:p>
          <a:endParaRPr lang="en-US"/>
        </a:p>
      </dgm:t>
    </dgm:pt>
    <dgm:pt modelId="{A29B8D61-A7E8-C542-9308-F9858E7782D6}">
      <dgm:prSet/>
      <dgm:spPr/>
      <dgm:t>
        <a:bodyPr/>
        <a:lstStyle/>
        <a:p>
          <a:r>
            <a:rPr lang="en-US" dirty="0"/>
            <a:t>Data Processing</a:t>
          </a:r>
        </a:p>
      </dgm:t>
    </dgm:pt>
    <dgm:pt modelId="{11329943-6F51-9B4B-959A-48FC75634B5D}" type="parTrans" cxnId="{11C4290C-DC98-DE4C-8197-D234FC7C0240}">
      <dgm:prSet/>
      <dgm:spPr/>
      <dgm:t>
        <a:bodyPr/>
        <a:lstStyle/>
        <a:p>
          <a:endParaRPr lang="en-US"/>
        </a:p>
      </dgm:t>
    </dgm:pt>
    <dgm:pt modelId="{504001FF-FE99-8349-9DB2-400FA6700DE1}" type="sibTrans" cxnId="{11C4290C-DC98-DE4C-8197-D234FC7C0240}">
      <dgm:prSet/>
      <dgm:spPr/>
      <dgm:t>
        <a:bodyPr/>
        <a:lstStyle/>
        <a:p>
          <a:endParaRPr lang="en-US"/>
        </a:p>
      </dgm:t>
    </dgm:pt>
    <dgm:pt modelId="{AA11D95E-CB63-AA40-BB70-DE3B95B12D6C}">
      <dgm:prSet/>
      <dgm:spPr/>
      <dgm:t>
        <a:bodyPr/>
        <a:lstStyle/>
        <a:p>
          <a:r>
            <a:rPr lang="en-US" dirty="0"/>
            <a:t>Training a Model</a:t>
          </a:r>
        </a:p>
      </dgm:t>
    </dgm:pt>
    <dgm:pt modelId="{56F38E80-9FFA-7B49-82FE-FD57C464C92D}" type="parTrans" cxnId="{CF11B567-6E75-1B48-AC17-A1D3C162A9B1}">
      <dgm:prSet/>
      <dgm:spPr/>
      <dgm:t>
        <a:bodyPr/>
        <a:lstStyle/>
        <a:p>
          <a:endParaRPr lang="en-US"/>
        </a:p>
      </dgm:t>
    </dgm:pt>
    <dgm:pt modelId="{C2D3E185-64C9-154B-AE25-7E60096B581D}" type="sibTrans" cxnId="{CF11B567-6E75-1B48-AC17-A1D3C162A9B1}">
      <dgm:prSet/>
      <dgm:spPr/>
      <dgm:t>
        <a:bodyPr/>
        <a:lstStyle/>
        <a:p>
          <a:endParaRPr lang="en-US"/>
        </a:p>
      </dgm:t>
    </dgm:pt>
    <dgm:pt modelId="{282CA7F9-8D4A-4243-A72E-2C80C3E4F436}" type="pres">
      <dgm:prSet presAssocID="{D804C8C1-62EB-F447-A3E9-D269D65D57FD}" presName="Name0" presStyleCnt="0">
        <dgm:presLayoutVars>
          <dgm:dir/>
          <dgm:resizeHandles val="exact"/>
        </dgm:presLayoutVars>
      </dgm:prSet>
      <dgm:spPr/>
    </dgm:pt>
    <dgm:pt modelId="{C0739945-C944-DF4D-B338-E15A0E1025EA}" type="pres">
      <dgm:prSet presAssocID="{BDDB6089-B628-3049-BACB-0873606974C1}" presName="node" presStyleLbl="node1" presStyleIdx="0" presStyleCnt="7">
        <dgm:presLayoutVars>
          <dgm:bulletEnabled val="1"/>
        </dgm:presLayoutVars>
      </dgm:prSet>
      <dgm:spPr/>
    </dgm:pt>
    <dgm:pt modelId="{EC84B3F1-500D-3042-88AC-308A9A47CCC8}" type="pres">
      <dgm:prSet presAssocID="{D320475D-BB4F-804B-9C10-5456D9A5D7F0}" presName="sibTrans" presStyleLbl="sibTrans2D1" presStyleIdx="0" presStyleCnt="6"/>
      <dgm:spPr/>
    </dgm:pt>
    <dgm:pt modelId="{F33FD4E9-139D-4246-A2A8-08ED23707941}" type="pres">
      <dgm:prSet presAssocID="{D320475D-BB4F-804B-9C10-5456D9A5D7F0}" presName="connectorText" presStyleLbl="sibTrans2D1" presStyleIdx="0" presStyleCnt="6"/>
      <dgm:spPr/>
    </dgm:pt>
    <dgm:pt modelId="{A1A3F658-43C0-4544-BBD9-AFB63E6553E1}" type="pres">
      <dgm:prSet presAssocID="{82C63A9F-33A2-1343-B85C-9EB0BF388AEF}" presName="node" presStyleLbl="node1" presStyleIdx="1" presStyleCnt="7" custLinFactNeighborX="5091" custLinFactNeighborY="1621">
        <dgm:presLayoutVars>
          <dgm:bulletEnabled val="1"/>
        </dgm:presLayoutVars>
      </dgm:prSet>
      <dgm:spPr/>
    </dgm:pt>
    <dgm:pt modelId="{09D2528C-2596-D943-8006-28B3C08D7179}" type="pres">
      <dgm:prSet presAssocID="{A22E053C-E1BA-354A-B14F-56E58D2CEC68}" presName="sibTrans" presStyleLbl="sibTrans2D1" presStyleIdx="1" presStyleCnt="6"/>
      <dgm:spPr/>
    </dgm:pt>
    <dgm:pt modelId="{3E22D2C6-CA8F-C844-9C89-D3D909DE8AA2}" type="pres">
      <dgm:prSet presAssocID="{A22E053C-E1BA-354A-B14F-56E58D2CEC68}" presName="connectorText" presStyleLbl="sibTrans2D1" presStyleIdx="1" presStyleCnt="6"/>
      <dgm:spPr/>
    </dgm:pt>
    <dgm:pt modelId="{34496FAF-0DD5-AC4C-BE92-0A69AD37B234}" type="pres">
      <dgm:prSet presAssocID="{473EE00C-2F13-5C49-9FEB-CBFED0D74803}" presName="node" presStyleLbl="node1" presStyleIdx="2" presStyleCnt="7" custScaleX="117274">
        <dgm:presLayoutVars>
          <dgm:bulletEnabled val="1"/>
        </dgm:presLayoutVars>
      </dgm:prSet>
      <dgm:spPr/>
    </dgm:pt>
    <dgm:pt modelId="{5D2B79D9-444F-C643-A31A-0307348C961E}" type="pres">
      <dgm:prSet presAssocID="{C862CC24-0491-5745-8B05-B0ACAB2AE8A1}" presName="sibTrans" presStyleLbl="sibTrans2D1" presStyleIdx="2" presStyleCnt="6"/>
      <dgm:spPr/>
    </dgm:pt>
    <dgm:pt modelId="{EE3AB4AB-A749-5D4D-B6C1-FD1B79F18DCD}" type="pres">
      <dgm:prSet presAssocID="{C862CC24-0491-5745-8B05-B0ACAB2AE8A1}" presName="connectorText" presStyleLbl="sibTrans2D1" presStyleIdx="2" presStyleCnt="6"/>
      <dgm:spPr/>
    </dgm:pt>
    <dgm:pt modelId="{687CAFF7-18FD-214D-A8AB-53446E194319}" type="pres">
      <dgm:prSet presAssocID="{A29B8D61-A7E8-C542-9308-F9858E7782D6}" presName="node" presStyleLbl="node1" presStyleIdx="3" presStyleCnt="7">
        <dgm:presLayoutVars>
          <dgm:bulletEnabled val="1"/>
        </dgm:presLayoutVars>
      </dgm:prSet>
      <dgm:spPr/>
    </dgm:pt>
    <dgm:pt modelId="{A143BC26-3625-014C-BB11-D535E4C5B918}" type="pres">
      <dgm:prSet presAssocID="{504001FF-FE99-8349-9DB2-400FA6700DE1}" presName="sibTrans" presStyleLbl="sibTrans2D1" presStyleIdx="3" presStyleCnt="6"/>
      <dgm:spPr/>
    </dgm:pt>
    <dgm:pt modelId="{E2CB60D5-64AC-3549-8E84-026EE808B2E3}" type="pres">
      <dgm:prSet presAssocID="{504001FF-FE99-8349-9DB2-400FA6700DE1}" presName="connectorText" presStyleLbl="sibTrans2D1" presStyleIdx="3" presStyleCnt="6"/>
      <dgm:spPr/>
    </dgm:pt>
    <dgm:pt modelId="{E2BFE97D-8F9A-9449-B8E7-1C0DCBA33F03}" type="pres">
      <dgm:prSet presAssocID="{AA11D95E-CB63-AA40-BB70-DE3B95B12D6C}" presName="node" presStyleLbl="node1" presStyleIdx="4" presStyleCnt="7">
        <dgm:presLayoutVars>
          <dgm:bulletEnabled val="1"/>
        </dgm:presLayoutVars>
      </dgm:prSet>
      <dgm:spPr/>
    </dgm:pt>
    <dgm:pt modelId="{88698F31-44DC-4843-8081-AEDB44020526}" type="pres">
      <dgm:prSet presAssocID="{C2D3E185-64C9-154B-AE25-7E60096B581D}" presName="sibTrans" presStyleLbl="sibTrans2D1" presStyleIdx="4" presStyleCnt="6"/>
      <dgm:spPr/>
    </dgm:pt>
    <dgm:pt modelId="{781D16C1-9B6B-2C46-8C86-A9DAE4943037}" type="pres">
      <dgm:prSet presAssocID="{C2D3E185-64C9-154B-AE25-7E60096B581D}" presName="connectorText" presStyleLbl="sibTrans2D1" presStyleIdx="4" presStyleCnt="6"/>
      <dgm:spPr/>
    </dgm:pt>
    <dgm:pt modelId="{2F945EC2-32D5-FB47-87C5-C2BA749D6F44}" type="pres">
      <dgm:prSet presAssocID="{F114B284-1A63-664F-8423-1212E1B24F57}" presName="node" presStyleLbl="node1" presStyleIdx="5" presStyleCnt="7">
        <dgm:presLayoutVars>
          <dgm:bulletEnabled val="1"/>
        </dgm:presLayoutVars>
      </dgm:prSet>
      <dgm:spPr/>
    </dgm:pt>
    <dgm:pt modelId="{DD0AD57E-2BB1-C944-87EA-0A72DB8EA2A9}" type="pres">
      <dgm:prSet presAssocID="{D5519B28-4152-9F4E-88D1-01CD4B780B63}" presName="sibTrans" presStyleLbl="sibTrans2D1" presStyleIdx="5" presStyleCnt="6"/>
      <dgm:spPr/>
    </dgm:pt>
    <dgm:pt modelId="{FE6A4B41-902B-7942-9196-97C115AD75B9}" type="pres">
      <dgm:prSet presAssocID="{D5519B28-4152-9F4E-88D1-01CD4B780B63}" presName="connectorText" presStyleLbl="sibTrans2D1" presStyleIdx="5" presStyleCnt="6"/>
      <dgm:spPr/>
    </dgm:pt>
    <dgm:pt modelId="{FF937771-9D91-734C-9717-74A2DA29138D}" type="pres">
      <dgm:prSet presAssocID="{C9182D49-DA91-6E4D-B079-D69494782B54}" presName="node" presStyleLbl="node1" presStyleIdx="6" presStyleCnt="7">
        <dgm:presLayoutVars>
          <dgm:bulletEnabled val="1"/>
        </dgm:presLayoutVars>
      </dgm:prSet>
      <dgm:spPr/>
    </dgm:pt>
  </dgm:ptLst>
  <dgm:cxnLst>
    <dgm:cxn modelId="{11C4290C-DC98-DE4C-8197-D234FC7C0240}" srcId="{D804C8C1-62EB-F447-A3E9-D269D65D57FD}" destId="{A29B8D61-A7E8-C542-9308-F9858E7782D6}" srcOrd="3" destOrd="0" parTransId="{11329943-6F51-9B4B-959A-48FC75634B5D}" sibTransId="{504001FF-FE99-8349-9DB2-400FA6700DE1}"/>
    <dgm:cxn modelId="{808EBC0C-5D2D-1D4E-BFC2-C0B8A9D8C6F4}" type="presOf" srcId="{82C63A9F-33A2-1343-B85C-9EB0BF388AEF}" destId="{A1A3F658-43C0-4544-BBD9-AFB63E6553E1}" srcOrd="0" destOrd="0" presId="urn:microsoft.com/office/officeart/2005/8/layout/process1"/>
    <dgm:cxn modelId="{AC143016-EEDA-6D4E-9AD4-7B69E6EDD651}" type="presOf" srcId="{F114B284-1A63-664F-8423-1212E1B24F57}" destId="{2F945EC2-32D5-FB47-87C5-C2BA749D6F44}" srcOrd="0" destOrd="0" presId="urn:microsoft.com/office/officeart/2005/8/layout/process1"/>
    <dgm:cxn modelId="{6D31A127-BF8D-1E4D-9A65-3A951D058760}" type="presOf" srcId="{504001FF-FE99-8349-9DB2-400FA6700DE1}" destId="{A143BC26-3625-014C-BB11-D535E4C5B918}" srcOrd="0" destOrd="0" presId="urn:microsoft.com/office/officeart/2005/8/layout/process1"/>
    <dgm:cxn modelId="{67C3CB2E-0C10-9D42-958B-3E9B8D0EE464}" type="presOf" srcId="{C9182D49-DA91-6E4D-B079-D69494782B54}" destId="{FF937771-9D91-734C-9717-74A2DA29138D}" srcOrd="0" destOrd="0" presId="urn:microsoft.com/office/officeart/2005/8/layout/process1"/>
    <dgm:cxn modelId="{CC50A433-8492-1D4D-8A47-8377FC9ECD1A}" type="presOf" srcId="{A29B8D61-A7E8-C542-9308-F9858E7782D6}" destId="{687CAFF7-18FD-214D-A8AB-53446E194319}" srcOrd="0" destOrd="0" presId="urn:microsoft.com/office/officeart/2005/8/layout/process1"/>
    <dgm:cxn modelId="{31234E36-0D3F-2648-B0D4-E0C70031CC2C}" type="presOf" srcId="{C862CC24-0491-5745-8B05-B0ACAB2AE8A1}" destId="{EE3AB4AB-A749-5D4D-B6C1-FD1B79F18DCD}" srcOrd="1" destOrd="0" presId="urn:microsoft.com/office/officeart/2005/8/layout/process1"/>
    <dgm:cxn modelId="{15DFDB49-706B-CF48-B51D-C03EC96BCC7B}" type="presOf" srcId="{A22E053C-E1BA-354A-B14F-56E58D2CEC68}" destId="{3E22D2C6-CA8F-C844-9C89-D3D909DE8AA2}" srcOrd="1" destOrd="0" presId="urn:microsoft.com/office/officeart/2005/8/layout/process1"/>
    <dgm:cxn modelId="{BF80344A-54F5-8747-AC94-F5C8BC13BE6D}" srcId="{D804C8C1-62EB-F447-A3E9-D269D65D57FD}" destId="{C9182D49-DA91-6E4D-B079-D69494782B54}" srcOrd="6" destOrd="0" parTransId="{CF0AD00A-FE09-7042-B64C-1C0B24EBD754}" sibTransId="{7B521310-0BE3-C844-827B-D049EBD98771}"/>
    <dgm:cxn modelId="{218D644C-CF62-3540-83FC-131EB2D14B21}" type="presOf" srcId="{AA11D95E-CB63-AA40-BB70-DE3B95B12D6C}" destId="{E2BFE97D-8F9A-9449-B8E7-1C0DCBA33F03}" srcOrd="0" destOrd="0" presId="urn:microsoft.com/office/officeart/2005/8/layout/process1"/>
    <dgm:cxn modelId="{0E34D356-C944-154D-989E-8D176BDE9D1C}" type="presOf" srcId="{D5519B28-4152-9F4E-88D1-01CD4B780B63}" destId="{DD0AD57E-2BB1-C944-87EA-0A72DB8EA2A9}" srcOrd="0" destOrd="0" presId="urn:microsoft.com/office/officeart/2005/8/layout/process1"/>
    <dgm:cxn modelId="{C7CAF756-0AAC-7245-A49C-FD123C13A91A}" srcId="{D804C8C1-62EB-F447-A3E9-D269D65D57FD}" destId="{82C63A9F-33A2-1343-B85C-9EB0BF388AEF}" srcOrd="1" destOrd="0" parTransId="{662C0ED0-1B03-2847-A79A-7ECD8FE2E2C4}" sibTransId="{A22E053C-E1BA-354A-B14F-56E58D2CEC68}"/>
    <dgm:cxn modelId="{F9C47E5F-305F-6F43-82D7-53DDFF2E9C8C}" type="presOf" srcId="{D804C8C1-62EB-F447-A3E9-D269D65D57FD}" destId="{282CA7F9-8D4A-4243-A72E-2C80C3E4F436}" srcOrd="0" destOrd="0" presId="urn:microsoft.com/office/officeart/2005/8/layout/process1"/>
    <dgm:cxn modelId="{CF11B567-6E75-1B48-AC17-A1D3C162A9B1}" srcId="{D804C8C1-62EB-F447-A3E9-D269D65D57FD}" destId="{AA11D95E-CB63-AA40-BB70-DE3B95B12D6C}" srcOrd="4" destOrd="0" parTransId="{56F38E80-9FFA-7B49-82FE-FD57C464C92D}" sibTransId="{C2D3E185-64C9-154B-AE25-7E60096B581D}"/>
    <dgm:cxn modelId="{CAF4206F-4750-EA45-8AB2-2EAD84678C7E}" type="presOf" srcId="{473EE00C-2F13-5C49-9FEB-CBFED0D74803}" destId="{34496FAF-0DD5-AC4C-BE92-0A69AD37B234}" srcOrd="0" destOrd="0" presId="urn:microsoft.com/office/officeart/2005/8/layout/process1"/>
    <dgm:cxn modelId="{1C19C278-2AA0-D74B-A2B8-B814C712AF39}" type="presOf" srcId="{D320475D-BB4F-804B-9C10-5456D9A5D7F0}" destId="{F33FD4E9-139D-4246-A2A8-08ED23707941}" srcOrd="1" destOrd="0" presId="urn:microsoft.com/office/officeart/2005/8/layout/process1"/>
    <dgm:cxn modelId="{C8835E8A-D966-A54E-8C46-FA023AC3940E}" type="presOf" srcId="{C862CC24-0491-5745-8B05-B0ACAB2AE8A1}" destId="{5D2B79D9-444F-C643-A31A-0307348C961E}" srcOrd="0" destOrd="0" presId="urn:microsoft.com/office/officeart/2005/8/layout/process1"/>
    <dgm:cxn modelId="{5215B78D-5B8B-0E44-A6B8-A7E54B9CD8B1}" type="presOf" srcId="{BDDB6089-B628-3049-BACB-0873606974C1}" destId="{C0739945-C944-DF4D-B338-E15A0E1025EA}" srcOrd="0" destOrd="0" presId="urn:microsoft.com/office/officeart/2005/8/layout/process1"/>
    <dgm:cxn modelId="{65BD0AA2-8029-F847-85B9-82C108B6821D}" type="presOf" srcId="{A22E053C-E1BA-354A-B14F-56E58D2CEC68}" destId="{09D2528C-2596-D943-8006-28B3C08D7179}" srcOrd="0" destOrd="0" presId="urn:microsoft.com/office/officeart/2005/8/layout/process1"/>
    <dgm:cxn modelId="{6E25B5A6-F054-C946-B1D3-D5F7E1476843}" type="presOf" srcId="{C2D3E185-64C9-154B-AE25-7E60096B581D}" destId="{88698F31-44DC-4843-8081-AEDB44020526}" srcOrd="0" destOrd="0" presId="urn:microsoft.com/office/officeart/2005/8/layout/process1"/>
    <dgm:cxn modelId="{29795EB1-1A18-E340-BB03-15363509E9FF}" srcId="{D804C8C1-62EB-F447-A3E9-D269D65D57FD}" destId="{473EE00C-2F13-5C49-9FEB-CBFED0D74803}" srcOrd="2" destOrd="0" parTransId="{59282589-848A-C84D-AA2B-05CC6A2FE49B}" sibTransId="{C862CC24-0491-5745-8B05-B0ACAB2AE8A1}"/>
    <dgm:cxn modelId="{C011A2B1-2BF2-AC48-99B4-60305ED5532D}" srcId="{D804C8C1-62EB-F447-A3E9-D269D65D57FD}" destId="{F114B284-1A63-664F-8423-1212E1B24F57}" srcOrd="5" destOrd="0" parTransId="{770EC784-8F74-BC4A-B339-33D58CCC6953}" sibTransId="{D5519B28-4152-9F4E-88D1-01CD4B780B63}"/>
    <dgm:cxn modelId="{966B63B2-0C01-4740-BCEE-7CF587740CD5}" type="presOf" srcId="{C2D3E185-64C9-154B-AE25-7E60096B581D}" destId="{781D16C1-9B6B-2C46-8C86-A9DAE4943037}" srcOrd="1" destOrd="0" presId="urn:microsoft.com/office/officeart/2005/8/layout/process1"/>
    <dgm:cxn modelId="{1B0577B4-0AFA-CA4E-8F77-CF51580C643E}" type="presOf" srcId="{D5519B28-4152-9F4E-88D1-01CD4B780B63}" destId="{FE6A4B41-902B-7942-9196-97C115AD75B9}" srcOrd="1" destOrd="0" presId="urn:microsoft.com/office/officeart/2005/8/layout/process1"/>
    <dgm:cxn modelId="{2A3D52BF-617E-FF48-B50B-9D4FCC04CEF2}" type="presOf" srcId="{D320475D-BB4F-804B-9C10-5456D9A5D7F0}" destId="{EC84B3F1-500D-3042-88AC-308A9A47CCC8}" srcOrd="0" destOrd="0" presId="urn:microsoft.com/office/officeart/2005/8/layout/process1"/>
    <dgm:cxn modelId="{FFB9F2E4-28CB-EA4A-ABCA-766731D2510A}" type="presOf" srcId="{504001FF-FE99-8349-9DB2-400FA6700DE1}" destId="{E2CB60D5-64AC-3549-8E84-026EE808B2E3}" srcOrd="1" destOrd="0" presId="urn:microsoft.com/office/officeart/2005/8/layout/process1"/>
    <dgm:cxn modelId="{761F7FFA-AFBD-F34F-A0DA-2F09C7BDB59A}" srcId="{D804C8C1-62EB-F447-A3E9-D269D65D57FD}" destId="{BDDB6089-B628-3049-BACB-0873606974C1}" srcOrd="0" destOrd="0" parTransId="{708B8102-CC28-B54F-BB6E-08C8EA019220}" sibTransId="{D320475D-BB4F-804B-9C10-5456D9A5D7F0}"/>
    <dgm:cxn modelId="{5E9B8535-A964-1242-934A-946F30F0F0DE}" type="presParOf" srcId="{282CA7F9-8D4A-4243-A72E-2C80C3E4F436}" destId="{C0739945-C944-DF4D-B338-E15A0E1025EA}" srcOrd="0" destOrd="0" presId="urn:microsoft.com/office/officeart/2005/8/layout/process1"/>
    <dgm:cxn modelId="{9E0371AC-EF95-9C42-8450-0F73FA847C10}" type="presParOf" srcId="{282CA7F9-8D4A-4243-A72E-2C80C3E4F436}" destId="{EC84B3F1-500D-3042-88AC-308A9A47CCC8}" srcOrd="1" destOrd="0" presId="urn:microsoft.com/office/officeart/2005/8/layout/process1"/>
    <dgm:cxn modelId="{C4A71927-B32B-D64A-962E-961D19B787C6}" type="presParOf" srcId="{EC84B3F1-500D-3042-88AC-308A9A47CCC8}" destId="{F33FD4E9-139D-4246-A2A8-08ED23707941}" srcOrd="0" destOrd="0" presId="urn:microsoft.com/office/officeart/2005/8/layout/process1"/>
    <dgm:cxn modelId="{D333F9AD-925A-8446-8BE7-8C840C00B815}" type="presParOf" srcId="{282CA7F9-8D4A-4243-A72E-2C80C3E4F436}" destId="{A1A3F658-43C0-4544-BBD9-AFB63E6553E1}" srcOrd="2" destOrd="0" presId="urn:microsoft.com/office/officeart/2005/8/layout/process1"/>
    <dgm:cxn modelId="{CD9C9335-DFE2-DA43-A518-9CD312848D77}" type="presParOf" srcId="{282CA7F9-8D4A-4243-A72E-2C80C3E4F436}" destId="{09D2528C-2596-D943-8006-28B3C08D7179}" srcOrd="3" destOrd="0" presId="urn:microsoft.com/office/officeart/2005/8/layout/process1"/>
    <dgm:cxn modelId="{B4ECADCB-C7FE-7C43-ABBD-EA3FD3A834DF}" type="presParOf" srcId="{09D2528C-2596-D943-8006-28B3C08D7179}" destId="{3E22D2C6-CA8F-C844-9C89-D3D909DE8AA2}" srcOrd="0" destOrd="0" presId="urn:microsoft.com/office/officeart/2005/8/layout/process1"/>
    <dgm:cxn modelId="{D4FBA024-ECC4-BF41-BB8C-1E5BC4AEF103}" type="presParOf" srcId="{282CA7F9-8D4A-4243-A72E-2C80C3E4F436}" destId="{34496FAF-0DD5-AC4C-BE92-0A69AD37B234}" srcOrd="4" destOrd="0" presId="urn:microsoft.com/office/officeart/2005/8/layout/process1"/>
    <dgm:cxn modelId="{C65D2722-79C0-884D-A8BF-E01F3C31F100}" type="presParOf" srcId="{282CA7F9-8D4A-4243-A72E-2C80C3E4F436}" destId="{5D2B79D9-444F-C643-A31A-0307348C961E}" srcOrd="5" destOrd="0" presId="urn:microsoft.com/office/officeart/2005/8/layout/process1"/>
    <dgm:cxn modelId="{200C6CBF-8880-DB4A-8E68-D99B7B7FCD6E}" type="presParOf" srcId="{5D2B79D9-444F-C643-A31A-0307348C961E}" destId="{EE3AB4AB-A749-5D4D-B6C1-FD1B79F18DCD}" srcOrd="0" destOrd="0" presId="urn:microsoft.com/office/officeart/2005/8/layout/process1"/>
    <dgm:cxn modelId="{732DAC89-DBC0-2B4A-ABDF-06A9D2DDFD64}" type="presParOf" srcId="{282CA7F9-8D4A-4243-A72E-2C80C3E4F436}" destId="{687CAFF7-18FD-214D-A8AB-53446E194319}" srcOrd="6" destOrd="0" presId="urn:microsoft.com/office/officeart/2005/8/layout/process1"/>
    <dgm:cxn modelId="{057EC6DD-5486-F045-A9FF-1503B9EB6C36}" type="presParOf" srcId="{282CA7F9-8D4A-4243-A72E-2C80C3E4F436}" destId="{A143BC26-3625-014C-BB11-D535E4C5B918}" srcOrd="7" destOrd="0" presId="urn:microsoft.com/office/officeart/2005/8/layout/process1"/>
    <dgm:cxn modelId="{F51DEF96-8A21-AD46-845A-F44B8B5B9E4D}" type="presParOf" srcId="{A143BC26-3625-014C-BB11-D535E4C5B918}" destId="{E2CB60D5-64AC-3549-8E84-026EE808B2E3}" srcOrd="0" destOrd="0" presId="urn:microsoft.com/office/officeart/2005/8/layout/process1"/>
    <dgm:cxn modelId="{003FDEFB-8947-7847-8668-5BFCEDE8AEC9}" type="presParOf" srcId="{282CA7F9-8D4A-4243-A72E-2C80C3E4F436}" destId="{E2BFE97D-8F9A-9449-B8E7-1C0DCBA33F03}" srcOrd="8" destOrd="0" presId="urn:microsoft.com/office/officeart/2005/8/layout/process1"/>
    <dgm:cxn modelId="{C3DC1BF2-360B-9D49-971D-B593B50D68DC}" type="presParOf" srcId="{282CA7F9-8D4A-4243-A72E-2C80C3E4F436}" destId="{88698F31-44DC-4843-8081-AEDB44020526}" srcOrd="9" destOrd="0" presId="urn:microsoft.com/office/officeart/2005/8/layout/process1"/>
    <dgm:cxn modelId="{A848DE4F-6863-C847-B25A-E69F0B22962D}" type="presParOf" srcId="{88698F31-44DC-4843-8081-AEDB44020526}" destId="{781D16C1-9B6B-2C46-8C86-A9DAE4943037}" srcOrd="0" destOrd="0" presId="urn:microsoft.com/office/officeart/2005/8/layout/process1"/>
    <dgm:cxn modelId="{ECD43D9A-5E5B-BA4B-A497-CAFA44D9CB0B}" type="presParOf" srcId="{282CA7F9-8D4A-4243-A72E-2C80C3E4F436}" destId="{2F945EC2-32D5-FB47-87C5-C2BA749D6F44}" srcOrd="10" destOrd="0" presId="urn:microsoft.com/office/officeart/2005/8/layout/process1"/>
    <dgm:cxn modelId="{3A863846-7702-8F4E-A6BD-8C7F19FD50D4}" type="presParOf" srcId="{282CA7F9-8D4A-4243-A72E-2C80C3E4F436}" destId="{DD0AD57E-2BB1-C944-87EA-0A72DB8EA2A9}" srcOrd="11" destOrd="0" presId="urn:microsoft.com/office/officeart/2005/8/layout/process1"/>
    <dgm:cxn modelId="{C238E435-ADED-F14B-84AB-8F58F30A7A63}" type="presParOf" srcId="{DD0AD57E-2BB1-C944-87EA-0A72DB8EA2A9}" destId="{FE6A4B41-902B-7942-9196-97C115AD75B9}" srcOrd="0" destOrd="0" presId="urn:microsoft.com/office/officeart/2005/8/layout/process1"/>
    <dgm:cxn modelId="{5874D767-D497-DD46-84C8-5D2709FBE952}" type="presParOf" srcId="{282CA7F9-8D4A-4243-A72E-2C80C3E4F436}" destId="{FF937771-9D91-734C-9717-74A2DA29138D}" srcOrd="1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739945-C944-DF4D-B338-E15A0E1025EA}">
      <dsp:nvSpPr>
        <dsp:cNvPr id="0" name=""/>
        <dsp:cNvSpPr/>
      </dsp:nvSpPr>
      <dsp:spPr>
        <a:xfrm>
          <a:off x="4768" y="1401447"/>
          <a:ext cx="1115848"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Data Collection</a:t>
          </a:r>
        </a:p>
      </dsp:txBody>
      <dsp:txXfrm>
        <a:off x="24377" y="1421056"/>
        <a:ext cx="1076630" cy="630291"/>
      </dsp:txXfrm>
    </dsp:sp>
    <dsp:sp modelId="{EC84B3F1-500D-3042-88AC-308A9A47CCC8}">
      <dsp:nvSpPr>
        <dsp:cNvPr id="0" name=""/>
        <dsp:cNvSpPr/>
      </dsp:nvSpPr>
      <dsp:spPr>
        <a:xfrm rot="23540">
          <a:off x="1237879" y="1603311"/>
          <a:ext cx="248609"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237880" y="1658402"/>
        <a:ext cx="174026" cy="166038"/>
      </dsp:txXfrm>
    </dsp:sp>
    <dsp:sp modelId="{A1A3F658-43C0-4544-BBD9-AFB63E6553E1}">
      <dsp:nvSpPr>
        <dsp:cNvPr id="0" name=""/>
        <dsp:cNvSpPr/>
      </dsp:nvSpPr>
      <dsp:spPr>
        <a:xfrm>
          <a:off x="1589679" y="1412300"/>
          <a:ext cx="1115848"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Data Exploration</a:t>
          </a:r>
        </a:p>
      </dsp:txBody>
      <dsp:txXfrm>
        <a:off x="1609288" y="1431909"/>
        <a:ext cx="1076630" cy="630291"/>
      </dsp:txXfrm>
    </dsp:sp>
    <dsp:sp modelId="{09D2528C-2596-D943-8006-28B3C08D7179}">
      <dsp:nvSpPr>
        <dsp:cNvPr id="0" name=""/>
        <dsp:cNvSpPr/>
      </dsp:nvSpPr>
      <dsp:spPr>
        <a:xfrm rot="21577193">
          <a:off x="2811429" y="1603541"/>
          <a:ext cx="224521"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811430" y="1659110"/>
        <a:ext cx="157165" cy="166038"/>
      </dsp:txXfrm>
    </dsp:sp>
    <dsp:sp modelId="{34496FAF-0DD5-AC4C-BE92-0A69AD37B234}">
      <dsp:nvSpPr>
        <dsp:cNvPr id="0" name=""/>
        <dsp:cNvSpPr/>
      </dsp:nvSpPr>
      <dsp:spPr>
        <a:xfrm>
          <a:off x="3129144" y="1401447"/>
          <a:ext cx="1308600"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Deciding an algorithm</a:t>
          </a:r>
        </a:p>
      </dsp:txBody>
      <dsp:txXfrm>
        <a:off x="3148753" y="1421056"/>
        <a:ext cx="1269382" cy="630291"/>
      </dsp:txXfrm>
    </dsp:sp>
    <dsp:sp modelId="{5D2B79D9-444F-C643-A31A-0307348C961E}">
      <dsp:nvSpPr>
        <dsp:cNvPr id="0" name=""/>
        <dsp:cNvSpPr/>
      </dsp:nvSpPr>
      <dsp:spPr>
        <a:xfrm>
          <a:off x="4549329" y="1597837"/>
          <a:ext cx="236559"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4549329" y="1653183"/>
        <a:ext cx="165591" cy="166038"/>
      </dsp:txXfrm>
    </dsp:sp>
    <dsp:sp modelId="{687CAFF7-18FD-214D-A8AB-53446E194319}">
      <dsp:nvSpPr>
        <dsp:cNvPr id="0" name=""/>
        <dsp:cNvSpPr/>
      </dsp:nvSpPr>
      <dsp:spPr>
        <a:xfrm>
          <a:off x="4884084" y="1401447"/>
          <a:ext cx="1115848"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Data Processing</a:t>
          </a:r>
        </a:p>
      </dsp:txBody>
      <dsp:txXfrm>
        <a:off x="4903693" y="1421056"/>
        <a:ext cx="1076630" cy="630291"/>
      </dsp:txXfrm>
    </dsp:sp>
    <dsp:sp modelId="{A143BC26-3625-014C-BB11-D535E4C5B918}">
      <dsp:nvSpPr>
        <dsp:cNvPr id="0" name=""/>
        <dsp:cNvSpPr/>
      </dsp:nvSpPr>
      <dsp:spPr>
        <a:xfrm>
          <a:off x="6111518" y="1597837"/>
          <a:ext cx="236559"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6111518" y="1653183"/>
        <a:ext cx="165591" cy="166038"/>
      </dsp:txXfrm>
    </dsp:sp>
    <dsp:sp modelId="{E2BFE97D-8F9A-9449-B8E7-1C0DCBA33F03}">
      <dsp:nvSpPr>
        <dsp:cNvPr id="0" name=""/>
        <dsp:cNvSpPr/>
      </dsp:nvSpPr>
      <dsp:spPr>
        <a:xfrm>
          <a:off x="6446272" y="1401447"/>
          <a:ext cx="1115848"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Training a Model</a:t>
          </a:r>
        </a:p>
      </dsp:txBody>
      <dsp:txXfrm>
        <a:off x="6465881" y="1421056"/>
        <a:ext cx="1076630" cy="630291"/>
      </dsp:txXfrm>
    </dsp:sp>
    <dsp:sp modelId="{88698F31-44DC-4843-8081-AEDB44020526}">
      <dsp:nvSpPr>
        <dsp:cNvPr id="0" name=""/>
        <dsp:cNvSpPr/>
      </dsp:nvSpPr>
      <dsp:spPr>
        <a:xfrm>
          <a:off x="7673706" y="1597837"/>
          <a:ext cx="236559"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7673706" y="1653183"/>
        <a:ext cx="165591" cy="166038"/>
      </dsp:txXfrm>
    </dsp:sp>
    <dsp:sp modelId="{2F945EC2-32D5-FB47-87C5-C2BA749D6F44}">
      <dsp:nvSpPr>
        <dsp:cNvPr id="0" name=""/>
        <dsp:cNvSpPr/>
      </dsp:nvSpPr>
      <dsp:spPr>
        <a:xfrm>
          <a:off x="8008460" y="1401447"/>
          <a:ext cx="1115848" cy="669509"/>
        </a:xfrm>
        <a:prstGeom prst="roundRect">
          <a:avLst>
            <a:gd name="adj" fmla="val 10000"/>
          </a:avLst>
        </a:prstGeom>
        <a:solidFill>
          <a:schemeClr val="dk2">
            <a:hueOff val="0"/>
            <a:satOff val="0"/>
            <a:lum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Evaluating the model</a:t>
          </a:r>
        </a:p>
      </dsp:txBody>
      <dsp:txXfrm>
        <a:off x="8028069" y="1421056"/>
        <a:ext cx="1076630" cy="630291"/>
      </dsp:txXfrm>
    </dsp:sp>
    <dsp:sp modelId="{DD0AD57E-2BB1-C944-87EA-0A72DB8EA2A9}">
      <dsp:nvSpPr>
        <dsp:cNvPr id="0" name=""/>
        <dsp:cNvSpPr/>
      </dsp:nvSpPr>
      <dsp:spPr>
        <a:xfrm>
          <a:off x="9235894" y="1597837"/>
          <a:ext cx="236559" cy="276730"/>
        </a:xfrm>
        <a:prstGeom prst="rightArrow">
          <a:avLst>
            <a:gd name="adj1" fmla="val 60000"/>
            <a:gd name="adj2" fmla="val 50000"/>
          </a:avLst>
        </a:prstGeom>
        <a:solidFill>
          <a:schemeClr val="dk2">
            <a:tint val="60000"/>
            <a:hueOff val="0"/>
            <a:satOff val="0"/>
            <a:lumOff val="0"/>
            <a:alphaOff val="0"/>
          </a:schemeClr>
        </a:solidFill>
        <a:ln>
          <a:noFill/>
        </a:ln>
        <a:effectLst/>
        <a:scene3d>
          <a:camera prst="orthographicFront"/>
          <a:lightRig rig="chilly" dir="t"/>
        </a:scene3d>
        <a:sp3d z="-70000" extrusionH="1700" prstMaterial="translucentPowder">
          <a:bevelT w="25400" h="6350" prst="softRound"/>
          <a:bevelB w="0" h="0" prst="convex"/>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9235894" y="1653183"/>
        <a:ext cx="165591" cy="166038"/>
      </dsp:txXfrm>
    </dsp:sp>
    <dsp:sp modelId="{FF937771-9D91-734C-9717-74A2DA29138D}">
      <dsp:nvSpPr>
        <dsp:cNvPr id="0" name=""/>
        <dsp:cNvSpPr/>
      </dsp:nvSpPr>
      <dsp:spPr>
        <a:xfrm>
          <a:off x="9570648" y="1401447"/>
          <a:ext cx="1115848" cy="669509"/>
        </a:xfrm>
        <a:prstGeom prst="roundRect">
          <a:avLst>
            <a:gd name="adj" fmla="val 1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Results</a:t>
          </a:r>
        </a:p>
      </dsp:txBody>
      <dsp:txXfrm>
        <a:off x="9590257" y="1421056"/>
        <a:ext cx="1076630" cy="63029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jpeg>
</file>

<file path=ppt/media/image20.png>
</file>

<file path=ppt/media/image21.png>
</file>

<file path=ppt/media/image22.sv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369813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009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596555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523684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252498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5169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718580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93646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138234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34569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5/7/21</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781796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5/7/21</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7931538"/>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hyperlink" Target="http://insideairbnb.com/get-the-data.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E239F1-8DB9-F94F-90C8-9DA18D1999B8}"/>
              </a:ext>
            </a:extLst>
          </p:cNvPr>
          <p:cNvSpPr>
            <a:spLocks noGrp="1"/>
          </p:cNvSpPr>
          <p:nvPr>
            <p:ph type="ctrTitle"/>
          </p:nvPr>
        </p:nvSpPr>
        <p:spPr>
          <a:xfrm>
            <a:off x="647699" y="871759"/>
            <a:ext cx="5227171" cy="1825137"/>
          </a:xfrm>
        </p:spPr>
        <p:txBody>
          <a:bodyPr>
            <a:normAutofit fontScale="90000"/>
          </a:bodyPr>
          <a:lstStyle/>
          <a:p>
            <a:r>
              <a:rPr lang="en-US" dirty="0"/>
              <a:t>Research paper on Airbnb data</a:t>
            </a:r>
          </a:p>
        </p:txBody>
      </p:sp>
      <p:sp>
        <p:nvSpPr>
          <p:cNvPr id="3" name="Subtitle 2">
            <a:extLst>
              <a:ext uri="{FF2B5EF4-FFF2-40B4-BE49-F238E27FC236}">
                <a16:creationId xmlns:a16="http://schemas.microsoft.com/office/drawing/2014/main" id="{0CE09B17-C1C2-5941-9148-9E80706139A4}"/>
              </a:ext>
            </a:extLst>
          </p:cNvPr>
          <p:cNvSpPr>
            <a:spLocks noGrp="1"/>
          </p:cNvSpPr>
          <p:nvPr>
            <p:ph type="subTitle" idx="1"/>
          </p:nvPr>
        </p:nvSpPr>
        <p:spPr>
          <a:xfrm>
            <a:off x="695325" y="3429000"/>
            <a:ext cx="4825799" cy="1981201"/>
          </a:xfrm>
        </p:spPr>
        <p:txBody>
          <a:bodyPr>
            <a:normAutofit/>
          </a:bodyPr>
          <a:lstStyle/>
          <a:p>
            <a:pPr algn="r"/>
            <a:r>
              <a:rPr lang="en-US" dirty="0"/>
              <a:t> </a:t>
            </a:r>
          </a:p>
          <a:p>
            <a:endParaRPr lang="en-US" dirty="0"/>
          </a:p>
        </p:txBody>
      </p:sp>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30" name="Picture 6" descr="Airbnb IPO :Is it possible to hit $40 market cap in 2020?-ValueTheMarkets">
            <a:extLst>
              <a:ext uri="{FF2B5EF4-FFF2-40B4-BE49-F238E27FC236}">
                <a16:creationId xmlns:a16="http://schemas.microsoft.com/office/drawing/2014/main" id="{9E8C0A15-CFF7-C047-BCAB-7E21A3F7F8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6096000" cy="6857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4557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79833C7-FDE4-4657-B0B1-32BE833C2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ABE7C0B-A2D9-4202-A524-532DA2E2D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34DBAE1-A26C-F241-9D5D-B1E3131873D1}"/>
              </a:ext>
            </a:extLst>
          </p:cNvPr>
          <p:cNvPicPr>
            <a:picLocks noGrp="1" noChangeAspect="1"/>
          </p:cNvPicPr>
          <p:nvPr>
            <p:ph idx="1"/>
          </p:nvPr>
        </p:nvPicPr>
        <p:blipFill rotWithShape="1">
          <a:blip r:embed="rId2"/>
          <a:srcRect t="308" b="5942"/>
          <a:stretch/>
        </p:blipFill>
        <p:spPr>
          <a:xfrm>
            <a:off x="20" y="10"/>
            <a:ext cx="12191979" cy="6857989"/>
          </a:xfrm>
          <a:prstGeom prst="rect">
            <a:avLst/>
          </a:prstGeom>
        </p:spPr>
      </p:pic>
    </p:spTree>
    <p:extLst>
      <p:ext uri="{BB962C8B-B14F-4D97-AF65-F5344CB8AC3E}">
        <p14:creationId xmlns:p14="http://schemas.microsoft.com/office/powerpoint/2010/main" val="3459682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7" name="Straight Connector 13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Rectangle 140">
            <a:extLst>
              <a:ext uri="{FF2B5EF4-FFF2-40B4-BE49-F238E27FC236}">
                <a16:creationId xmlns:a16="http://schemas.microsoft.com/office/drawing/2014/main" id="{479833C7-FDE4-4657-B0B1-32BE833C2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0ABE7C0B-A2D9-4202-A524-532DA2E2D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4" name="Picture 4">
            <a:extLst>
              <a:ext uri="{FF2B5EF4-FFF2-40B4-BE49-F238E27FC236}">
                <a16:creationId xmlns:a16="http://schemas.microsoft.com/office/drawing/2014/main" id="{1DF42434-CE04-524D-857B-9F81CA2876D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6666"/>
          <a:stretch/>
        </p:blipFill>
        <p:spPr bwMode="auto">
          <a:xfrm>
            <a:off x="20" y="10"/>
            <a:ext cx="12191979" cy="685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132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5" name="Straight Connector 13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9" name="Rectangle 13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1" name="Straight Connector 14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146" name="Picture 2">
            <a:extLst>
              <a:ext uri="{FF2B5EF4-FFF2-40B4-BE49-F238E27FC236}">
                <a16:creationId xmlns:a16="http://schemas.microsoft.com/office/drawing/2014/main" id="{5CD2A676-DA11-F146-A692-5D7AD688AB0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3147" b="1"/>
          <a:stretch/>
        </p:blipFill>
        <p:spPr bwMode="auto">
          <a:xfrm>
            <a:off x="214313" y="257176"/>
            <a:ext cx="11801475" cy="6315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4301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51D987-2EC4-3A4F-9359-148DEB496824}"/>
              </a:ext>
            </a:extLst>
          </p:cNvPr>
          <p:cNvSpPr>
            <a:spLocks noGrp="1"/>
          </p:cNvSpPr>
          <p:nvPr>
            <p:ph type="title"/>
          </p:nvPr>
        </p:nvSpPr>
        <p:spPr>
          <a:xfrm>
            <a:off x="695325" y="914557"/>
            <a:ext cx="10872665" cy="705780"/>
          </a:xfrm>
        </p:spPr>
        <p:txBody>
          <a:bodyPr vert="horz" lIns="91440" tIns="45720" rIns="91440" bIns="45720" rtlCol="0" anchor="t">
            <a:normAutofit/>
          </a:bodyPr>
          <a:lstStyle/>
          <a:p>
            <a:endParaRPr lang="en-US"/>
          </a:p>
        </p:txBody>
      </p:sp>
      <p:cxnSp>
        <p:nvCxnSpPr>
          <p:cNvPr id="77" name="Straight Connector 7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170" name="Picture 2">
            <a:extLst>
              <a:ext uri="{FF2B5EF4-FFF2-40B4-BE49-F238E27FC236}">
                <a16:creationId xmlns:a16="http://schemas.microsoft.com/office/drawing/2014/main" id="{60CE420D-DDBD-E949-B631-5BC1F091F82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4313" y="606141"/>
            <a:ext cx="11744325" cy="5337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47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6F5641-D96A-BC47-AF1D-F7BA882CE69D}"/>
              </a:ext>
            </a:extLst>
          </p:cNvPr>
          <p:cNvSpPr>
            <a:spLocks noGrp="1"/>
          </p:cNvSpPr>
          <p:nvPr>
            <p:ph type="title"/>
          </p:nvPr>
        </p:nvSpPr>
        <p:spPr>
          <a:xfrm>
            <a:off x="695325" y="914557"/>
            <a:ext cx="10872665" cy="705780"/>
          </a:xfrm>
        </p:spPr>
        <p:txBody>
          <a:bodyPr vert="horz" lIns="91440" tIns="45720" rIns="91440" bIns="45720" rtlCol="0" anchor="t">
            <a:normAutofit/>
          </a:bodyPr>
          <a:lstStyle/>
          <a:p>
            <a:endParaRPr lang="en-US"/>
          </a:p>
        </p:txBody>
      </p:sp>
      <p:cxnSp>
        <p:nvCxnSpPr>
          <p:cNvPr id="77" name="Straight Connector 7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194" name="Picture 2">
            <a:extLst>
              <a:ext uri="{FF2B5EF4-FFF2-40B4-BE49-F238E27FC236}">
                <a16:creationId xmlns:a16="http://schemas.microsoft.com/office/drawing/2014/main" id="{BE7B4F6E-7A4F-F04B-86C4-6381F8A92A6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71475" y="371475"/>
            <a:ext cx="11196516" cy="5781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415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CCCF-9D95-604B-B85B-D5ED9D43F5F4}"/>
              </a:ext>
            </a:extLst>
          </p:cNvPr>
          <p:cNvSpPr>
            <a:spLocks noGrp="1"/>
          </p:cNvSpPr>
          <p:nvPr>
            <p:ph type="title"/>
          </p:nvPr>
        </p:nvSpPr>
        <p:spPr/>
        <p:txBody>
          <a:bodyPr/>
          <a:lstStyle/>
          <a:p>
            <a:endParaRPr lang="en-US"/>
          </a:p>
        </p:txBody>
      </p:sp>
      <p:pic>
        <p:nvPicPr>
          <p:cNvPr id="9218" name="Picture 2">
            <a:extLst>
              <a:ext uri="{FF2B5EF4-FFF2-40B4-BE49-F238E27FC236}">
                <a16:creationId xmlns:a16="http://schemas.microsoft.com/office/drawing/2014/main" id="{5A2627BF-EA87-3E46-9326-BCDFD597ECD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0308" y="474562"/>
            <a:ext cx="11331615" cy="60304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68749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244"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45"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0246" name="Rectangle 74">
            <a:extLst>
              <a:ext uri="{FF2B5EF4-FFF2-40B4-BE49-F238E27FC236}">
                <a16:creationId xmlns:a16="http://schemas.microsoft.com/office/drawing/2014/main" id="{B9C0E6AB-EAB6-41E0-9D49-369643E873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247" name="Straight Connector 76">
            <a:extLst>
              <a:ext uri="{FF2B5EF4-FFF2-40B4-BE49-F238E27FC236}">
                <a16:creationId xmlns:a16="http://schemas.microsoft.com/office/drawing/2014/main" id="{5176A7A0-FAD0-4BFC-A0FC-6B091D8427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0242" name="Picture 2">
            <a:extLst>
              <a:ext uri="{FF2B5EF4-FFF2-40B4-BE49-F238E27FC236}">
                <a16:creationId xmlns:a16="http://schemas.microsoft.com/office/drawing/2014/main" id="{0BBBBC2C-674C-574F-ABFD-104E3CC7CA9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2" b="4017"/>
          <a:stretch/>
        </p:blipFill>
        <p:spPr bwMode="auto">
          <a:xfrm>
            <a:off x="500063" y="669136"/>
            <a:ext cx="11291887" cy="5519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976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013C2-A020-9B4B-B0CB-7678757EBF5B}"/>
              </a:ext>
            </a:extLst>
          </p:cNvPr>
          <p:cNvSpPr>
            <a:spLocks noGrp="1"/>
          </p:cNvSpPr>
          <p:nvPr>
            <p:ph type="title"/>
          </p:nvPr>
        </p:nvSpPr>
        <p:spPr/>
        <p:txBody>
          <a:bodyPr/>
          <a:lstStyle/>
          <a:p>
            <a:endParaRPr lang="en-US"/>
          </a:p>
        </p:txBody>
      </p:sp>
      <p:pic>
        <p:nvPicPr>
          <p:cNvPr id="11266" name="Picture 2">
            <a:extLst>
              <a:ext uri="{FF2B5EF4-FFF2-40B4-BE49-F238E27FC236}">
                <a16:creationId xmlns:a16="http://schemas.microsoft.com/office/drawing/2014/main" id="{E48BF40B-D9B5-9245-9EE6-EECFB34F909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2988" y="439838"/>
            <a:ext cx="11157994" cy="6099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9627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E8F3F-C884-A04B-9FC8-33872D456F21}"/>
              </a:ext>
            </a:extLst>
          </p:cNvPr>
          <p:cNvSpPr>
            <a:spLocks noGrp="1"/>
          </p:cNvSpPr>
          <p:nvPr>
            <p:ph type="title"/>
          </p:nvPr>
        </p:nvSpPr>
        <p:spPr/>
        <p:txBody>
          <a:bodyPr/>
          <a:lstStyle/>
          <a:p>
            <a:endParaRPr lang="en-US"/>
          </a:p>
        </p:txBody>
      </p:sp>
      <p:pic>
        <p:nvPicPr>
          <p:cNvPr id="12290" name="Picture 2">
            <a:extLst>
              <a:ext uri="{FF2B5EF4-FFF2-40B4-BE49-F238E27FC236}">
                <a16:creationId xmlns:a16="http://schemas.microsoft.com/office/drawing/2014/main" id="{2BC7D8C9-5EAF-FB4A-B310-F196F82CA12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2987" y="590309"/>
            <a:ext cx="11412637" cy="5868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5642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B17193-2EA0-3744-B0E3-C2D41B876383}"/>
              </a:ext>
            </a:extLst>
          </p:cNvPr>
          <p:cNvSpPr>
            <a:spLocks noGrp="1"/>
          </p:cNvSpPr>
          <p:nvPr>
            <p:ph type="title"/>
          </p:nvPr>
        </p:nvSpPr>
        <p:spPr>
          <a:xfrm>
            <a:off x="647699" y="871759"/>
            <a:ext cx="5448301" cy="667673"/>
          </a:xfrm>
        </p:spPr>
        <p:txBody>
          <a:bodyPr vert="horz" lIns="91440" tIns="45720" rIns="91440" bIns="45720" rtlCol="0" anchor="t">
            <a:normAutofit fontScale="90000"/>
          </a:bodyPr>
          <a:lstStyle/>
          <a:p>
            <a:r>
              <a:rPr lang="en-US" dirty="0"/>
              <a:t>Deciding an algorithm</a:t>
            </a: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Programming data on computer monitor">
            <a:extLst>
              <a:ext uri="{FF2B5EF4-FFF2-40B4-BE49-F238E27FC236}">
                <a16:creationId xmlns:a16="http://schemas.microsoft.com/office/drawing/2014/main" id="{F96D9C35-9B61-43C2-A303-086036003D8B}"/>
              </a:ext>
            </a:extLst>
          </p:cNvPr>
          <p:cNvPicPr>
            <a:picLocks noChangeAspect="1"/>
          </p:cNvPicPr>
          <p:nvPr/>
        </p:nvPicPr>
        <p:blipFill rotWithShape="1">
          <a:blip r:embed="rId2"/>
          <a:srcRect l="27345" r="17400" b="-1"/>
          <a:stretch/>
        </p:blipFill>
        <p:spPr>
          <a:xfrm>
            <a:off x="6515100" y="10"/>
            <a:ext cx="5676900" cy="6857990"/>
          </a:xfrm>
          <a:prstGeom prst="rect">
            <a:avLst/>
          </a:prstGeom>
        </p:spPr>
      </p:pic>
      <p:sp>
        <p:nvSpPr>
          <p:cNvPr id="4" name="TextBox 3">
            <a:extLst>
              <a:ext uri="{FF2B5EF4-FFF2-40B4-BE49-F238E27FC236}">
                <a16:creationId xmlns:a16="http://schemas.microsoft.com/office/drawing/2014/main" id="{DAC2A7EE-E93E-194A-881A-BD07BD6D2AF4}"/>
              </a:ext>
            </a:extLst>
          </p:cNvPr>
          <p:cNvSpPr txBox="1"/>
          <p:nvPr/>
        </p:nvSpPr>
        <p:spPr>
          <a:xfrm>
            <a:off x="800100" y="1759352"/>
            <a:ext cx="4914899"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t>Linear Regression </a:t>
            </a:r>
            <a:r>
              <a:rPr lang="en-US" dirty="0"/>
              <a:t>is used to develop a model that can predict the Airbnb prices</a:t>
            </a:r>
          </a:p>
          <a:p>
            <a:pPr marL="285750" indent="-285750">
              <a:buFont typeface="Arial" panose="020B0604020202020204" pitchFamily="34" charset="0"/>
              <a:buChar char="•"/>
            </a:pPr>
            <a:r>
              <a:rPr lang="en-US" dirty="0"/>
              <a:t>Linear regression models are used to show or predict the relationship between two variables. The factor that is being predicted (the factor that the equation </a:t>
            </a:r>
            <a:r>
              <a:rPr lang="en-US" i="1" dirty="0"/>
              <a:t>solves for</a:t>
            </a:r>
            <a:r>
              <a:rPr lang="en-US" dirty="0"/>
              <a:t>) is called the</a:t>
            </a:r>
            <a:r>
              <a:rPr lang="en-US" b="1" dirty="0"/>
              <a:t> </a:t>
            </a:r>
            <a:r>
              <a:rPr lang="en-US" dirty="0"/>
              <a:t>dependent variable. The factors that are used to predict the value of the dependent variable are called the independent variables.</a:t>
            </a:r>
          </a:p>
          <a:p>
            <a:pPr marL="285750" indent="-285750">
              <a:buFont typeface="Arial" panose="020B0604020202020204" pitchFamily="34" charset="0"/>
              <a:buChar char="•"/>
            </a:pPr>
            <a:r>
              <a:rPr lang="en-US" dirty="0"/>
              <a:t>In this research price is the dependent or target variable and other features are predictors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365456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39C0C-9F13-B543-B055-E837EAECA5E6}"/>
              </a:ext>
            </a:extLst>
          </p:cNvPr>
          <p:cNvSpPr>
            <a:spLocks noGrp="1"/>
          </p:cNvSpPr>
          <p:nvPr>
            <p:ph type="title"/>
          </p:nvPr>
        </p:nvSpPr>
        <p:spPr>
          <a:xfrm>
            <a:off x="700635" y="922096"/>
            <a:ext cx="10691265" cy="1010876"/>
          </a:xfrm>
        </p:spPr>
        <p:txBody>
          <a:bodyPr/>
          <a:lstStyle/>
          <a:p>
            <a:r>
              <a:rPr lang="en-US" dirty="0"/>
              <a:t>Agenda</a:t>
            </a:r>
          </a:p>
        </p:txBody>
      </p:sp>
      <p:sp>
        <p:nvSpPr>
          <p:cNvPr id="3" name="Content Placeholder 2">
            <a:extLst>
              <a:ext uri="{FF2B5EF4-FFF2-40B4-BE49-F238E27FC236}">
                <a16:creationId xmlns:a16="http://schemas.microsoft.com/office/drawing/2014/main" id="{D0A0A713-C188-7F47-ADBE-3460750CE6F7}"/>
              </a:ext>
            </a:extLst>
          </p:cNvPr>
          <p:cNvSpPr>
            <a:spLocks noGrp="1"/>
          </p:cNvSpPr>
          <p:nvPr>
            <p:ph idx="1"/>
          </p:nvPr>
        </p:nvSpPr>
        <p:spPr>
          <a:xfrm>
            <a:off x="700635" y="1932972"/>
            <a:ext cx="10691265" cy="3996242"/>
          </a:xfrm>
        </p:spPr>
        <p:txBody>
          <a:bodyPr/>
          <a:lstStyle/>
          <a:p>
            <a:r>
              <a:rPr lang="en-US" dirty="0"/>
              <a:t>Introduction</a:t>
            </a:r>
          </a:p>
          <a:p>
            <a:r>
              <a:rPr lang="en-US" dirty="0"/>
              <a:t>Hypothesis</a:t>
            </a:r>
          </a:p>
          <a:p>
            <a:r>
              <a:rPr lang="en-US" dirty="0"/>
              <a:t>Literature Review</a:t>
            </a:r>
          </a:p>
          <a:p>
            <a:r>
              <a:rPr lang="en-US" dirty="0"/>
              <a:t>Research Design and Methodology</a:t>
            </a:r>
          </a:p>
          <a:p>
            <a:r>
              <a:rPr lang="en-US" dirty="0"/>
              <a:t>Key Findings</a:t>
            </a:r>
          </a:p>
          <a:p>
            <a:r>
              <a:rPr lang="en-US" dirty="0"/>
              <a:t>Conclusion</a:t>
            </a:r>
          </a:p>
          <a:p>
            <a:pPr marL="0" indent="0">
              <a:buNone/>
            </a:pPr>
            <a:endParaRPr lang="en-US" dirty="0"/>
          </a:p>
        </p:txBody>
      </p:sp>
    </p:spTree>
    <p:extLst>
      <p:ext uri="{BB962C8B-B14F-4D97-AF65-F5344CB8AC3E}">
        <p14:creationId xmlns:p14="http://schemas.microsoft.com/office/powerpoint/2010/main" val="2363857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AAD3C-3782-8F49-90E4-C074FB315897}"/>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16C5832A-2E6F-DD46-B31D-FFB25DF72435}"/>
              </a:ext>
            </a:extLst>
          </p:cNvPr>
          <p:cNvSpPr>
            <a:spLocks noGrp="1"/>
          </p:cNvSpPr>
          <p:nvPr>
            <p:ph idx="1"/>
          </p:nvPr>
        </p:nvSpPr>
        <p:spPr>
          <a:xfrm>
            <a:off x="700635" y="1743075"/>
            <a:ext cx="10691265" cy="3940095"/>
          </a:xfrm>
        </p:spPr>
        <p:txBody>
          <a:bodyPr/>
          <a:lstStyle/>
          <a:p>
            <a:r>
              <a:rPr lang="en-US" dirty="0"/>
              <a:t>Build a profile of the data</a:t>
            </a:r>
          </a:p>
          <a:p>
            <a:r>
              <a:rPr lang="en-US" dirty="0"/>
              <a:t>Handling missing data</a:t>
            </a:r>
          </a:p>
          <a:p>
            <a:r>
              <a:rPr lang="en-US" dirty="0"/>
              <a:t>Checking the feature distribution</a:t>
            </a:r>
          </a:p>
          <a:p>
            <a:r>
              <a:rPr lang="en-US" dirty="0"/>
              <a:t>Finding the correlation</a:t>
            </a:r>
          </a:p>
          <a:p>
            <a:r>
              <a:rPr lang="en-US" dirty="0"/>
              <a:t>Residual plots</a:t>
            </a:r>
          </a:p>
          <a:p>
            <a:r>
              <a:rPr lang="en-US" dirty="0"/>
              <a:t>Feature selection</a:t>
            </a:r>
          </a:p>
          <a:p>
            <a:endParaRPr lang="en-US" dirty="0"/>
          </a:p>
        </p:txBody>
      </p:sp>
    </p:spTree>
    <p:extLst>
      <p:ext uri="{BB962C8B-B14F-4D97-AF65-F5344CB8AC3E}">
        <p14:creationId xmlns:p14="http://schemas.microsoft.com/office/powerpoint/2010/main" val="28268545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4EF78-F977-E746-A613-5012F6E232A0}"/>
              </a:ext>
            </a:extLst>
          </p:cNvPr>
          <p:cNvSpPr>
            <a:spLocks noGrp="1"/>
          </p:cNvSpPr>
          <p:nvPr>
            <p:ph type="title"/>
          </p:nvPr>
        </p:nvSpPr>
        <p:spPr>
          <a:xfrm>
            <a:off x="700635" y="922096"/>
            <a:ext cx="10691265" cy="709934"/>
          </a:xfrm>
        </p:spPr>
        <p:txBody>
          <a:bodyPr/>
          <a:lstStyle/>
          <a:p>
            <a:r>
              <a:rPr lang="en-US" dirty="0"/>
              <a:t>Residual plots</a:t>
            </a:r>
          </a:p>
        </p:txBody>
      </p:sp>
      <p:pic>
        <p:nvPicPr>
          <p:cNvPr id="13314" name="Picture 2">
            <a:extLst>
              <a:ext uri="{FF2B5EF4-FFF2-40B4-BE49-F238E27FC236}">
                <a16:creationId xmlns:a16="http://schemas.microsoft.com/office/drawing/2014/main" id="{EA1637BA-C342-9148-AD47-1FF1D7649DE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64870" y="1909823"/>
            <a:ext cx="9109277" cy="4019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2184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91BBF5-9849-2D4B-9D92-56ABF8C0A1EA}"/>
              </a:ext>
            </a:extLst>
          </p:cNvPr>
          <p:cNvSpPr>
            <a:spLocks noGrp="1"/>
          </p:cNvSpPr>
          <p:nvPr>
            <p:ph type="title"/>
          </p:nvPr>
        </p:nvSpPr>
        <p:spPr>
          <a:xfrm>
            <a:off x="647699" y="871759"/>
            <a:ext cx="5227171" cy="667674"/>
          </a:xfrm>
        </p:spPr>
        <p:txBody>
          <a:bodyPr vert="horz" lIns="91440" tIns="45720" rIns="91440" bIns="45720" rtlCol="0" anchor="t">
            <a:normAutofit fontScale="90000"/>
          </a:bodyPr>
          <a:lstStyle/>
          <a:p>
            <a:r>
              <a:rPr lang="en-US" dirty="0"/>
              <a:t>Training a model</a:t>
            </a: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Models if molecules in science classroom">
            <a:extLst>
              <a:ext uri="{FF2B5EF4-FFF2-40B4-BE49-F238E27FC236}">
                <a16:creationId xmlns:a16="http://schemas.microsoft.com/office/drawing/2014/main" id="{B43F4342-A443-4C8F-A5B0-9A5FF5920BA4}"/>
              </a:ext>
            </a:extLst>
          </p:cNvPr>
          <p:cNvPicPr>
            <a:picLocks noChangeAspect="1"/>
          </p:cNvPicPr>
          <p:nvPr/>
        </p:nvPicPr>
        <p:blipFill rotWithShape="1">
          <a:blip r:embed="rId2"/>
          <a:srcRect l="25676" r="19069" b="-1"/>
          <a:stretch/>
        </p:blipFill>
        <p:spPr>
          <a:xfrm>
            <a:off x="6515100" y="10"/>
            <a:ext cx="5676900" cy="6857990"/>
          </a:xfrm>
          <a:prstGeom prst="rect">
            <a:avLst/>
          </a:prstGeom>
        </p:spPr>
      </p:pic>
      <p:sp>
        <p:nvSpPr>
          <p:cNvPr id="4" name="TextBox 3">
            <a:extLst>
              <a:ext uri="{FF2B5EF4-FFF2-40B4-BE49-F238E27FC236}">
                <a16:creationId xmlns:a16="http://schemas.microsoft.com/office/drawing/2014/main" id="{FC9EDA3A-50BD-8045-814B-C5B0B9316DF5}"/>
              </a:ext>
            </a:extLst>
          </p:cNvPr>
          <p:cNvSpPr txBox="1"/>
          <p:nvPr/>
        </p:nvSpPr>
        <p:spPr>
          <a:xfrm>
            <a:off x="800100" y="1713053"/>
            <a:ext cx="4876801" cy="21210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Splitting the data into Train and Test sets</a:t>
            </a:r>
          </a:p>
          <a:p>
            <a:pPr marL="285750" indent="-285750">
              <a:lnSpc>
                <a:spcPct val="150000"/>
              </a:lnSpc>
              <a:buFont typeface="Arial" panose="020B0604020202020204" pitchFamily="34" charset="0"/>
              <a:buChar char="•"/>
            </a:pPr>
            <a:r>
              <a:rPr lang="en-US" dirty="0"/>
              <a:t>The data is split into 70% for training and 30% for testing the model</a:t>
            </a:r>
          </a:p>
          <a:p>
            <a:pPr marL="285750" indent="-285750">
              <a:lnSpc>
                <a:spcPct val="150000"/>
              </a:lnSpc>
              <a:buFont typeface="Arial" panose="020B0604020202020204" pitchFamily="34" charset="0"/>
              <a:buChar char="•"/>
            </a:pPr>
            <a:r>
              <a:rPr lang="en-US" dirty="0"/>
              <a:t>The trainings sets are given to the linear regression algorithm to to build the model</a:t>
            </a:r>
          </a:p>
        </p:txBody>
      </p:sp>
    </p:spTree>
    <p:extLst>
      <p:ext uri="{BB962C8B-B14F-4D97-AF65-F5344CB8AC3E}">
        <p14:creationId xmlns:p14="http://schemas.microsoft.com/office/powerpoint/2010/main" val="2262749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B3CA38D-7BB0-4D35-BE00-0F48766027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3AFE13-E3D7-3F4E-9BAA-B8D294955675}"/>
              </a:ext>
            </a:extLst>
          </p:cNvPr>
          <p:cNvSpPr>
            <a:spLocks noGrp="1"/>
          </p:cNvSpPr>
          <p:nvPr>
            <p:ph type="title"/>
          </p:nvPr>
        </p:nvSpPr>
        <p:spPr>
          <a:xfrm>
            <a:off x="700635" y="922096"/>
            <a:ext cx="10691265" cy="820461"/>
          </a:xfrm>
        </p:spPr>
        <p:txBody>
          <a:bodyPr>
            <a:normAutofit/>
          </a:bodyPr>
          <a:lstStyle/>
          <a:p>
            <a:r>
              <a:rPr lang="en-US" dirty="0"/>
              <a:t>Price prediction results</a:t>
            </a:r>
          </a:p>
        </p:txBody>
      </p:sp>
      <p:cxnSp>
        <p:nvCxnSpPr>
          <p:cNvPr id="10" name="Straight Connector 9">
            <a:extLst>
              <a:ext uri="{FF2B5EF4-FFF2-40B4-BE49-F238E27FC236}">
                <a16:creationId xmlns:a16="http://schemas.microsoft.com/office/drawing/2014/main" id="{4514FD1B-A0BF-4C73-A68E-4B1F7299F6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8B100A6-1EBC-40AB-BB7E-26807F3CF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4338" name="Picture 2">
            <a:extLst>
              <a:ext uri="{FF2B5EF4-FFF2-40B4-BE49-F238E27FC236}">
                <a16:creationId xmlns:a16="http://schemas.microsoft.com/office/drawing/2014/main" id="{8E612C37-A6F7-3B41-838F-C04C75ABC5A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00100" y="1742558"/>
            <a:ext cx="10591800" cy="4186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58348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56A51-0AFF-FB49-B01F-E05E39A8AC28}"/>
              </a:ext>
            </a:extLst>
          </p:cNvPr>
          <p:cNvSpPr>
            <a:spLocks noGrp="1"/>
          </p:cNvSpPr>
          <p:nvPr>
            <p:ph type="title"/>
          </p:nvPr>
        </p:nvSpPr>
        <p:spPr>
          <a:xfrm>
            <a:off x="700635" y="922096"/>
            <a:ext cx="10691265" cy="1057175"/>
          </a:xfrm>
        </p:spPr>
        <p:txBody>
          <a:bodyPr/>
          <a:lstStyle/>
          <a:p>
            <a:r>
              <a:rPr lang="en-US" dirty="0"/>
              <a:t>Conclusion</a:t>
            </a:r>
          </a:p>
        </p:txBody>
      </p:sp>
      <p:sp>
        <p:nvSpPr>
          <p:cNvPr id="3" name="Content Placeholder 2">
            <a:extLst>
              <a:ext uri="{FF2B5EF4-FFF2-40B4-BE49-F238E27FC236}">
                <a16:creationId xmlns:a16="http://schemas.microsoft.com/office/drawing/2014/main" id="{E4DC9272-F20C-D442-B618-2ACA7E4AE3A6}"/>
              </a:ext>
            </a:extLst>
          </p:cNvPr>
          <p:cNvSpPr>
            <a:spLocks noGrp="1"/>
          </p:cNvSpPr>
          <p:nvPr>
            <p:ph idx="1"/>
          </p:nvPr>
        </p:nvSpPr>
        <p:spPr>
          <a:xfrm>
            <a:off x="700635" y="1770927"/>
            <a:ext cx="10691265" cy="4158287"/>
          </a:xfrm>
        </p:spPr>
        <p:txBody>
          <a:bodyPr/>
          <a:lstStyle/>
          <a:p>
            <a:r>
              <a:rPr lang="en-US" dirty="0"/>
              <a:t>The Airbnb prices depend on various factors. In this research we could see how different factors influence Airbnb prices. We have explored the data in way that a nontechnical person can easily understand trends in Airbnb price changes based on neighborhood, room type, property type etc. This research also gives an important insights to the hosts in terms of deciding prices. Hosts could understand what factors they should consider mostly while deciding price and what factors a customer should consider  while booking.</a:t>
            </a:r>
          </a:p>
          <a:p>
            <a:r>
              <a:rPr lang="en-US" b="1" dirty="0"/>
              <a:t>“All models are wrong, but some are useful”</a:t>
            </a:r>
          </a:p>
        </p:txBody>
      </p:sp>
    </p:spTree>
    <p:extLst>
      <p:ext uri="{BB962C8B-B14F-4D97-AF65-F5344CB8AC3E}">
        <p14:creationId xmlns:p14="http://schemas.microsoft.com/office/powerpoint/2010/main" val="29570568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BFD42F-4C16-2A4D-9E93-B07FD5D06AF2}"/>
              </a:ext>
            </a:extLst>
          </p:cNvPr>
          <p:cNvSpPr>
            <a:spLocks noGrp="1"/>
          </p:cNvSpPr>
          <p:nvPr>
            <p:ph type="title"/>
          </p:nvPr>
        </p:nvSpPr>
        <p:spPr>
          <a:xfrm>
            <a:off x="653819" y="2241906"/>
            <a:ext cx="5950707" cy="3376766"/>
          </a:xfrm>
        </p:spPr>
        <p:txBody>
          <a:bodyPr vert="horz" lIns="91440" tIns="45720" rIns="91440" bIns="45720" rtlCol="0" anchor="b">
            <a:normAutofit/>
          </a:bodyPr>
          <a:lstStyle/>
          <a:p>
            <a:r>
              <a:rPr lang="en-US" sz="5400" dirty="0"/>
              <a:t>Thank you</a:t>
            </a:r>
          </a:p>
        </p:txBody>
      </p:sp>
      <p:cxnSp>
        <p:nvCxnSpPr>
          <p:cNvPr id="16" name="Straight Connector 1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5715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E634B8-311A-4810-A5DB-7043D0280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5715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Smiling Face with No Fill">
            <a:extLst>
              <a:ext uri="{FF2B5EF4-FFF2-40B4-BE49-F238E27FC236}">
                <a16:creationId xmlns:a16="http://schemas.microsoft.com/office/drawing/2014/main" id="{329B3C11-AD86-4124-8C14-3EA2E5FE1F7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31170" y="1298636"/>
            <a:ext cx="4260730" cy="4260730"/>
          </a:xfrm>
          <a:prstGeom prst="rect">
            <a:avLst/>
          </a:prstGeom>
        </p:spPr>
      </p:pic>
    </p:spTree>
    <p:extLst>
      <p:ext uri="{BB962C8B-B14F-4D97-AF65-F5344CB8AC3E}">
        <p14:creationId xmlns:p14="http://schemas.microsoft.com/office/powerpoint/2010/main" val="4113320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0B8259-1C02-DD42-936E-70D2E18C3D7C}"/>
              </a:ext>
            </a:extLst>
          </p:cNvPr>
          <p:cNvSpPr>
            <a:spLocks noGrp="1"/>
          </p:cNvSpPr>
          <p:nvPr>
            <p:ph type="title"/>
          </p:nvPr>
        </p:nvSpPr>
        <p:spPr>
          <a:xfrm>
            <a:off x="647700" y="871759"/>
            <a:ext cx="4722954" cy="746706"/>
          </a:xfrm>
        </p:spPr>
        <p:txBody>
          <a:bodyPr vert="horz" lIns="91440" tIns="45720" rIns="91440" bIns="45720" rtlCol="0" anchor="t">
            <a:normAutofit fontScale="90000"/>
          </a:bodyPr>
          <a:lstStyle/>
          <a:p>
            <a:r>
              <a:rPr lang="en-US" sz="4400" dirty="0"/>
              <a:t>Introduction</a:t>
            </a:r>
            <a:br>
              <a:rPr lang="en-US" sz="5400" dirty="0"/>
            </a:br>
            <a:endParaRPr lang="en-US" sz="5400" dirty="0"/>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050" name="Picture 2" descr="Presentation introduction clipart 12 » Clipart Station">
            <a:extLst>
              <a:ext uri="{FF2B5EF4-FFF2-40B4-BE49-F238E27FC236}">
                <a16:creationId xmlns:a16="http://schemas.microsoft.com/office/drawing/2014/main" id="{F1A98371-0BFF-4B48-BEE7-68B15AEEA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4828" y="0"/>
            <a:ext cx="5336710" cy="685798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C56655D-F8AE-D741-9212-0CE4DAD52F44}"/>
              </a:ext>
            </a:extLst>
          </p:cNvPr>
          <p:cNvSpPr txBox="1"/>
          <p:nvPr/>
        </p:nvSpPr>
        <p:spPr>
          <a:xfrm>
            <a:off x="487586" y="1618466"/>
            <a:ext cx="5829546" cy="4062651"/>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t>If you have ever planned a vacation there is a good chance, you are familiar with Airbnb. Airbnb is an online platform which offers lodging, primarily homestays, or tourism experiences.</a:t>
            </a:r>
          </a:p>
          <a:p>
            <a:pPr marL="285750" indent="-285750" algn="just">
              <a:buFont typeface="Arial" panose="020B0604020202020204" pitchFamily="34" charset="0"/>
              <a:buChar char="•"/>
            </a:pPr>
            <a:r>
              <a:rPr lang="en-US" sz="1600" dirty="0"/>
              <a:t>It acts as a broker receiving commission from each booking. The company is based in San Francisco, California, USA. Airbnb is a shortened version of its original name Airbedandbreakfast.com.</a:t>
            </a:r>
          </a:p>
          <a:p>
            <a:pPr marL="285750" indent="-285750" algn="just">
              <a:buFont typeface="Arial" panose="020B0604020202020204" pitchFamily="34" charset="0"/>
              <a:buChar char="•"/>
            </a:pPr>
            <a:r>
              <a:rPr lang="en-US" sz="1600" dirty="0"/>
              <a:t>As users continuing to grow from both the supply and demand side, homeowners may find it hard to properly price their property. By recognizing this there were lot of considerable research projects into suggesting pricing from supply side standpoint.  Having said that, our research is also about to understand what factors are mostly impacting Airbnb prices. </a:t>
            </a:r>
          </a:p>
          <a:p>
            <a:endParaRPr lang="en-US" dirty="0"/>
          </a:p>
        </p:txBody>
      </p:sp>
    </p:spTree>
    <p:extLst>
      <p:ext uri="{BB962C8B-B14F-4D97-AF65-F5344CB8AC3E}">
        <p14:creationId xmlns:p14="http://schemas.microsoft.com/office/powerpoint/2010/main" val="1642236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427703-67C0-3A4A-A678-98BA7C7558AF}"/>
              </a:ext>
            </a:extLst>
          </p:cNvPr>
          <p:cNvSpPr>
            <a:spLocks noGrp="1"/>
          </p:cNvSpPr>
          <p:nvPr>
            <p:ph type="title"/>
          </p:nvPr>
        </p:nvSpPr>
        <p:spPr>
          <a:xfrm>
            <a:off x="647699" y="871758"/>
            <a:ext cx="5227171" cy="852866"/>
          </a:xfrm>
        </p:spPr>
        <p:txBody>
          <a:bodyPr vert="horz" lIns="91440" tIns="45720" rIns="91440" bIns="45720" rtlCol="0" anchor="t">
            <a:normAutofit fontScale="90000"/>
          </a:bodyPr>
          <a:lstStyle/>
          <a:p>
            <a:r>
              <a:rPr lang="en-US" sz="4400" dirty="0"/>
              <a:t>Hypothesis</a:t>
            </a:r>
            <a:br>
              <a:rPr lang="en-US" sz="5400" dirty="0"/>
            </a:br>
            <a:endParaRPr lang="en-US" sz="5400" dirty="0"/>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Magnifying glass on clear background">
            <a:extLst>
              <a:ext uri="{FF2B5EF4-FFF2-40B4-BE49-F238E27FC236}">
                <a16:creationId xmlns:a16="http://schemas.microsoft.com/office/drawing/2014/main" id="{0B489641-2EB1-4C78-B05A-EE79E72D4E9D}"/>
              </a:ext>
            </a:extLst>
          </p:cNvPr>
          <p:cNvPicPr>
            <a:picLocks noChangeAspect="1"/>
          </p:cNvPicPr>
          <p:nvPr/>
        </p:nvPicPr>
        <p:blipFill rotWithShape="1">
          <a:blip r:embed="rId2"/>
          <a:srcRect l="35512" r="9233" b="-1"/>
          <a:stretch/>
        </p:blipFill>
        <p:spPr>
          <a:xfrm>
            <a:off x="6515100" y="10"/>
            <a:ext cx="5676900" cy="6857990"/>
          </a:xfrm>
          <a:prstGeom prst="rect">
            <a:avLst/>
          </a:prstGeom>
        </p:spPr>
      </p:pic>
      <p:sp>
        <p:nvSpPr>
          <p:cNvPr id="4" name="TextBox 3">
            <a:extLst>
              <a:ext uri="{FF2B5EF4-FFF2-40B4-BE49-F238E27FC236}">
                <a16:creationId xmlns:a16="http://schemas.microsoft.com/office/drawing/2014/main" id="{9D6C752A-E2E9-824F-BF99-68DE3E2E6C14}"/>
              </a:ext>
            </a:extLst>
          </p:cNvPr>
          <p:cNvSpPr txBox="1"/>
          <p:nvPr/>
        </p:nvSpPr>
        <p:spPr>
          <a:xfrm>
            <a:off x="647699" y="1724624"/>
            <a:ext cx="5687137" cy="4247317"/>
          </a:xfrm>
          <a:prstGeom prst="rect">
            <a:avLst/>
          </a:prstGeom>
          <a:noFill/>
        </p:spPr>
        <p:txBody>
          <a:bodyPr wrap="square" rtlCol="0">
            <a:spAutoFit/>
          </a:bodyPr>
          <a:lstStyle/>
          <a:p>
            <a:pPr marL="285750" indent="-285750">
              <a:lnSpc>
                <a:spcPct val="150000"/>
              </a:lnSpc>
              <a:buFont typeface="Wingdings" pitchFamily="2" charset="2"/>
              <a:buChar char="§"/>
            </a:pPr>
            <a:r>
              <a:rPr lang="en-US" dirty="0"/>
              <a:t>What are the top neighborhoods with the greatest number of listings?</a:t>
            </a:r>
          </a:p>
          <a:p>
            <a:pPr marL="285750" indent="-285750">
              <a:lnSpc>
                <a:spcPct val="150000"/>
              </a:lnSpc>
              <a:buFont typeface="Wingdings" pitchFamily="2" charset="2"/>
              <a:buChar char="§"/>
            </a:pPr>
            <a:r>
              <a:rPr lang="en-US" dirty="0"/>
              <a:t>What are the different kinds of room types and Property types?</a:t>
            </a:r>
          </a:p>
          <a:p>
            <a:pPr marL="285750" indent="-285750">
              <a:lnSpc>
                <a:spcPct val="150000"/>
              </a:lnSpc>
              <a:buFont typeface="Wingdings" pitchFamily="2" charset="2"/>
              <a:buChar char="§"/>
            </a:pPr>
            <a:r>
              <a:rPr lang="en-US" dirty="0"/>
              <a:t>Price variance in top neighborhoods</a:t>
            </a:r>
          </a:p>
          <a:p>
            <a:pPr marL="285750" indent="-285750">
              <a:lnSpc>
                <a:spcPct val="150000"/>
              </a:lnSpc>
              <a:buFont typeface="Wingdings" pitchFamily="2" charset="2"/>
              <a:buChar char="§"/>
            </a:pPr>
            <a:r>
              <a:rPr lang="en-US" dirty="0"/>
              <a:t>Recommending the best host for customers based on reviews</a:t>
            </a:r>
          </a:p>
          <a:p>
            <a:pPr marL="285750" indent="-285750">
              <a:lnSpc>
                <a:spcPct val="150000"/>
              </a:lnSpc>
              <a:buFont typeface="Wingdings" pitchFamily="2" charset="2"/>
              <a:buChar char="§"/>
            </a:pPr>
            <a:r>
              <a:rPr lang="en-US" dirty="0"/>
              <a:t>What factors influence the price decision</a:t>
            </a:r>
          </a:p>
          <a:p>
            <a:endParaRPr lang="en-US" dirty="0"/>
          </a:p>
          <a:p>
            <a:endParaRPr lang="en-US" dirty="0"/>
          </a:p>
          <a:p>
            <a:endParaRPr lang="en-US" dirty="0"/>
          </a:p>
        </p:txBody>
      </p:sp>
    </p:spTree>
    <p:extLst>
      <p:ext uri="{BB962C8B-B14F-4D97-AF65-F5344CB8AC3E}">
        <p14:creationId xmlns:p14="http://schemas.microsoft.com/office/powerpoint/2010/main" val="3706047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84A550-F6C3-9143-93B8-4714D3403CA5}"/>
              </a:ext>
            </a:extLst>
          </p:cNvPr>
          <p:cNvSpPr>
            <a:spLocks noGrp="1"/>
          </p:cNvSpPr>
          <p:nvPr>
            <p:ph type="title"/>
          </p:nvPr>
        </p:nvSpPr>
        <p:spPr>
          <a:xfrm>
            <a:off x="800100" y="732581"/>
            <a:ext cx="4949266" cy="715199"/>
          </a:xfrm>
        </p:spPr>
        <p:txBody>
          <a:bodyPr vert="horz" lIns="91440" tIns="45720" rIns="91440" bIns="45720" rtlCol="0" anchor="t">
            <a:normAutofit/>
          </a:bodyPr>
          <a:lstStyle/>
          <a:p>
            <a:r>
              <a:rPr lang="en-US" dirty="0"/>
              <a:t>Literature review</a:t>
            </a: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Close up of book pages">
            <a:extLst>
              <a:ext uri="{FF2B5EF4-FFF2-40B4-BE49-F238E27FC236}">
                <a16:creationId xmlns:a16="http://schemas.microsoft.com/office/drawing/2014/main" id="{4732B484-C02C-4882-ADDF-C08747E73D63}"/>
              </a:ext>
            </a:extLst>
          </p:cNvPr>
          <p:cNvPicPr>
            <a:picLocks noChangeAspect="1"/>
          </p:cNvPicPr>
          <p:nvPr/>
        </p:nvPicPr>
        <p:blipFill rotWithShape="1">
          <a:blip r:embed="rId2"/>
          <a:srcRect l="29249" r="8668"/>
          <a:stretch/>
        </p:blipFill>
        <p:spPr>
          <a:xfrm>
            <a:off x="6549466" y="10"/>
            <a:ext cx="5642534" cy="6857990"/>
          </a:xfrm>
          <a:prstGeom prst="rect">
            <a:avLst/>
          </a:prstGeom>
        </p:spPr>
      </p:pic>
      <p:sp>
        <p:nvSpPr>
          <p:cNvPr id="4" name="TextBox 3">
            <a:extLst>
              <a:ext uri="{FF2B5EF4-FFF2-40B4-BE49-F238E27FC236}">
                <a16:creationId xmlns:a16="http://schemas.microsoft.com/office/drawing/2014/main" id="{D0AD6D4C-A0F2-244D-94C7-EEB984E5B1C6}"/>
              </a:ext>
            </a:extLst>
          </p:cNvPr>
          <p:cNvSpPr txBox="1"/>
          <p:nvPr/>
        </p:nvSpPr>
        <p:spPr>
          <a:xfrm>
            <a:off x="800100" y="1447781"/>
            <a:ext cx="5295900" cy="4247317"/>
          </a:xfrm>
          <a:prstGeom prst="rect">
            <a:avLst/>
          </a:prstGeom>
          <a:noFill/>
        </p:spPr>
        <p:txBody>
          <a:bodyPr wrap="square" rtlCol="0">
            <a:spAutoFit/>
          </a:bodyPr>
          <a:lstStyle/>
          <a:p>
            <a:pPr marL="285750" indent="-285750" algn="just">
              <a:buFont typeface="Arial" panose="020B0604020202020204" pitchFamily="34" charset="0"/>
              <a:buChar char="•"/>
            </a:pPr>
            <a:r>
              <a:rPr lang="en-US" dirty="0"/>
              <a:t>Majority of Airbnb research has been published quite recently, often in hospitality/tourism journals, and the research has been conducted primarily by researchers in the USA/Canada and Europe. Based on the content analysis, the papers were divided into six thematic categories – Airbnb guests, Airbnb hosts, Airbnb supply and its impacts on destinations, Airbnb regulation, Airbnb’s impacts on the tourism sector and the Airbnb company. </a:t>
            </a:r>
          </a:p>
          <a:p>
            <a:pPr marL="285750" indent="-285750" algn="just">
              <a:buFont typeface="Arial" panose="020B0604020202020204" pitchFamily="34" charset="0"/>
              <a:buChar char="•"/>
            </a:pPr>
            <a:r>
              <a:rPr lang="en-US" dirty="0"/>
              <a:t>By reviewing a large body of literature on a novel and timely topic, this research provides a concise summary of Airbnb knowledge that will assist customers and hosts as they adapt to the recent rapid emergence of Airbnb.</a:t>
            </a:r>
          </a:p>
        </p:txBody>
      </p:sp>
    </p:spTree>
    <p:extLst>
      <p:ext uri="{BB962C8B-B14F-4D97-AF65-F5344CB8AC3E}">
        <p14:creationId xmlns:p14="http://schemas.microsoft.com/office/powerpoint/2010/main" val="3314054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82507-9370-5C48-9968-7B9BB7F824FB}"/>
              </a:ext>
            </a:extLst>
          </p:cNvPr>
          <p:cNvSpPr>
            <a:spLocks noGrp="1"/>
          </p:cNvSpPr>
          <p:nvPr>
            <p:ph type="title"/>
          </p:nvPr>
        </p:nvSpPr>
        <p:spPr/>
        <p:txBody>
          <a:bodyPr/>
          <a:lstStyle/>
          <a:p>
            <a:r>
              <a:rPr lang="en-US" dirty="0"/>
              <a:t>Research Design and methodology</a:t>
            </a:r>
          </a:p>
        </p:txBody>
      </p:sp>
      <p:graphicFrame>
        <p:nvGraphicFramePr>
          <p:cNvPr id="4" name="Content Placeholder 3">
            <a:extLst>
              <a:ext uri="{FF2B5EF4-FFF2-40B4-BE49-F238E27FC236}">
                <a16:creationId xmlns:a16="http://schemas.microsoft.com/office/drawing/2014/main" id="{94C1654E-9476-5748-9B36-F38CCDB3EC2F}"/>
              </a:ext>
            </a:extLst>
          </p:cNvPr>
          <p:cNvGraphicFramePr>
            <a:graphicFrameLocks noGrp="1"/>
          </p:cNvGraphicFramePr>
          <p:nvPr>
            <p:ph idx="1"/>
            <p:extLst>
              <p:ext uri="{D42A27DB-BD31-4B8C-83A1-F6EECF244321}">
                <p14:modId xmlns:p14="http://schemas.microsoft.com/office/powerpoint/2010/main" val="213860237"/>
              </p:ext>
            </p:extLst>
          </p:nvPr>
        </p:nvGraphicFramePr>
        <p:xfrm>
          <a:off x="800100" y="1840374"/>
          <a:ext cx="10691266" cy="3472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19012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92C99B-C76C-8144-B90C-AB4B9C1CFF0F}"/>
              </a:ext>
            </a:extLst>
          </p:cNvPr>
          <p:cNvSpPr>
            <a:spLocks noGrp="1"/>
          </p:cNvSpPr>
          <p:nvPr>
            <p:ph type="title"/>
          </p:nvPr>
        </p:nvSpPr>
        <p:spPr>
          <a:xfrm>
            <a:off x="647699" y="871759"/>
            <a:ext cx="5227171" cy="748698"/>
          </a:xfrm>
        </p:spPr>
        <p:txBody>
          <a:bodyPr vert="horz" lIns="91440" tIns="45720" rIns="91440" bIns="45720" rtlCol="0" anchor="t">
            <a:normAutofit/>
          </a:bodyPr>
          <a:lstStyle/>
          <a:p>
            <a:r>
              <a:rPr lang="en-US" dirty="0"/>
              <a:t>Data Collection</a:t>
            </a: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076" name="Picture 4">
            <a:extLst>
              <a:ext uri="{FF2B5EF4-FFF2-40B4-BE49-F238E27FC236}">
                <a16:creationId xmlns:a16="http://schemas.microsoft.com/office/drawing/2014/main" id="{D9329035-5BCC-0748-B85E-316FD2C845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1" y="219925"/>
            <a:ext cx="5714999" cy="63776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E12C6F6-4291-FD4E-B2AE-A074C0FAE7A0}"/>
              </a:ext>
            </a:extLst>
          </p:cNvPr>
          <p:cNvSpPr txBox="1"/>
          <p:nvPr/>
        </p:nvSpPr>
        <p:spPr>
          <a:xfrm>
            <a:off x="800100" y="1629137"/>
            <a:ext cx="4914900" cy="3693319"/>
          </a:xfrm>
          <a:prstGeom prst="rect">
            <a:avLst/>
          </a:prstGeom>
          <a:noFill/>
        </p:spPr>
        <p:txBody>
          <a:bodyPr wrap="square" rtlCol="0">
            <a:spAutoFit/>
          </a:bodyPr>
          <a:lstStyle/>
          <a:p>
            <a:pPr marL="285750" indent="-285750" algn="just">
              <a:buFont typeface="Arial" panose="020B0604020202020204" pitchFamily="34" charset="0"/>
              <a:buChar char="•"/>
            </a:pPr>
            <a:r>
              <a:rPr lang="en-US" dirty="0"/>
              <a:t>The data is collected from Inside Airbnb official website </a:t>
            </a:r>
            <a:r>
              <a:rPr lang="en-US" dirty="0">
                <a:hlinkClick r:id="rId3"/>
              </a:rPr>
              <a:t>http://insideairbnb.com/get-the-data.html</a:t>
            </a:r>
            <a:endParaRPr lang="en-US" dirty="0"/>
          </a:p>
          <a:p>
            <a:pPr marL="285750" indent="-285750" algn="just">
              <a:buFont typeface="Arial" panose="020B0604020202020204" pitchFamily="34" charset="0"/>
              <a:buChar char="•"/>
            </a:pPr>
            <a:r>
              <a:rPr lang="en-US" dirty="0"/>
              <a:t>The data has listings of </a:t>
            </a:r>
            <a:r>
              <a:rPr lang="en-US" b="1" dirty="0"/>
              <a:t>Airbnb Los Angeles</a:t>
            </a:r>
            <a:r>
              <a:rPr lang="en-US" dirty="0"/>
              <a:t> data. This data is a real time data, and it is last updated on Feb 7, 2021.</a:t>
            </a:r>
          </a:p>
          <a:p>
            <a:pPr marL="285750" indent="-285750" algn="just">
              <a:buFont typeface="Arial" panose="020B0604020202020204" pitchFamily="34" charset="0"/>
              <a:buChar char="•"/>
            </a:pPr>
            <a:r>
              <a:rPr lang="en-US" dirty="0"/>
              <a:t>The data set contains total of 31900 Airbnb listings and 33 features of these listings</a:t>
            </a:r>
          </a:p>
          <a:p>
            <a:pPr marL="285750" indent="-285750" algn="just">
              <a:buFont typeface="Arial" panose="020B0604020202020204" pitchFamily="34" charset="0"/>
              <a:buChar char="•"/>
            </a:pPr>
            <a:r>
              <a:rPr lang="en-US" dirty="0"/>
              <a:t>The data set has both numerical and categorical features such as host id, host name, neighborhood, latitude, longitude, room type, price, number of reviews etc.</a:t>
            </a:r>
          </a:p>
          <a:p>
            <a:endParaRPr lang="en-US" dirty="0"/>
          </a:p>
        </p:txBody>
      </p:sp>
    </p:spTree>
    <p:extLst>
      <p:ext uri="{BB962C8B-B14F-4D97-AF65-F5344CB8AC3E}">
        <p14:creationId xmlns:p14="http://schemas.microsoft.com/office/powerpoint/2010/main" val="733612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4BCD5-2DA2-A841-8498-7DD664D17441}"/>
              </a:ext>
            </a:extLst>
          </p:cNvPr>
          <p:cNvSpPr>
            <a:spLocks noGrp="1"/>
          </p:cNvSpPr>
          <p:nvPr>
            <p:ph type="title"/>
          </p:nvPr>
        </p:nvSpPr>
        <p:spPr>
          <a:xfrm>
            <a:off x="647699" y="871760"/>
            <a:ext cx="5448301" cy="829718"/>
          </a:xfrm>
        </p:spPr>
        <p:txBody>
          <a:bodyPr vert="horz" lIns="91440" tIns="45720" rIns="91440" bIns="45720" rtlCol="0" anchor="t">
            <a:normAutofit/>
          </a:bodyPr>
          <a:lstStyle/>
          <a:p>
            <a:r>
              <a:rPr lang="en-US" dirty="0"/>
              <a:t>data Exploration</a:t>
            </a:r>
          </a:p>
        </p:txBody>
      </p:sp>
      <p:cxnSp>
        <p:nvCxnSpPr>
          <p:cNvPr id="15" name="Straight Connector 14">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Magnifying glass showing decling performance">
            <a:extLst>
              <a:ext uri="{FF2B5EF4-FFF2-40B4-BE49-F238E27FC236}">
                <a16:creationId xmlns:a16="http://schemas.microsoft.com/office/drawing/2014/main" id="{8B024D1F-C5E4-4F7D-95F9-9F8F0775FC40}"/>
              </a:ext>
            </a:extLst>
          </p:cNvPr>
          <p:cNvPicPr>
            <a:picLocks noChangeAspect="1"/>
          </p:cNvPicPr>
          <p:nvPr/>
        </p:nvPicPr>
        <p:blipFill rotWithShape="1">
          <a:blip r:embed="rId2"/>
          <a:srcRect l="7091" r="37654" b="-1"/>
          <a:stretch/>
        </p:blipFill>
        <p:spPr>
          <a:xfrm>
            <a:off x="6515100" y="10"/>
            <a:ext cx="5676900" cy="6857990"/>
          </a:xfrm>
          <a:prstGeom prst="rect">
            <a:avLst/>
          </a:prstGeom>
        </p:spPr>
      </p:pic>
      <p:sp>
        <p:nvSpPr>
          <p:cNvPr id="4" name="TextBox 3">
            <a:extLst>
              <a:ext uri="{FF2B5EF4-FFF2-40B4-BE49-F238E27FC236}">
                <a16:creationId xmlns:a16="http://schemas.microsoft.com/office/drawing/2014/main" id="{628B4B54-94F4-764E-8B7B-6BEBD45F8B92}"/>
              </a:ext>
            </a:extLst>
          </p:cNvPr>
          <p:cNvSpPr txBox="1"/>
          <p:nvPr/>
        </p:nvSpPr>
        <p:spPr>
          <a:xfrm>
            <a:off x="800100" y="1710157"/>
            <a:ext cx="5045115" cy="2446824"/>
          </a:xfrm>
          <a:prstGeom prst="rect">
            <a:avLst/>
          </a:prstGeom>
          <a:noFill/>
        </p:spPr>
        <p:txBody>
          <a:bodyPr wrap="square" rtlCol="0">
            <a:spAutoFit/>
          </a:bodyPr>
          <a:lstStyle/>
          <a:p>
            <a:pPr marL="285750" indent="-285750">
              <a:lnSpc>
                <a:spcPct val="150000"/>
              </a:lnSpc>
              <a:buFont typeface="Wingdings" pitchFamily="2" charset="2"/>
              <a:buChar char="Ø"/>
            </a:pPr>
            <a:r>
              <a:rPr lang="en-US" dirty="0"/>
              <a:t>Neighborhoods</a:t>
            </a:r>
          </a:p>
          <a:p>
            <a:pPr marL="285750" indent="-285750">
              <a:lnSpc>
                <a:spcPct val="150000"/>
              </a:lnSpc>
              <a:buFont typeface="Wingdings" pitchFamily="2" charset="2"/>
              <a:buChar char="Ø"/>
            </a:pPr>
            <a:r>
              <a:rPr lang="en-US" dirty="0"/>
              <a:t>Room type and Property types</a:t>
            </a:r>
          </a:p>
          <a:p>
            <a:pPr marL="285750" indent="-285750">
              <a:lnSpc>
                <a:spcPct val="150000"/>
              </a:lnSpc>
              <a:buFont typeface="Wingdings" pitchFamily="2" charset="2"/>
              <a:buChar char="Ø"/>
            </a:pPr>
            <a:r>
              <a:rPr lang="en-US" dirty="0"/>
              <a:t>Accommodates</a:t>
            </a:r>
          </a:p>
          <a:p>
            <a:pPr marL="285750" indent="-285750">
              <a:lnSpc>
                <a:spcPct val="150000"/>
              </a:lnSpc>
              <a:buFont typeface="Wingdings" pitchFamily="2" charset="2"/>
              <a:buChar char="Ø"/>
            </a:pPr>
            <a:r>
              <a:rPr lang="en-US" dirty="0"/>
              <a:t>Advice to the tourists</a:t>
            </a:r>
          </a:p>
          <a:p>
            <a:pPr marL="285750" indent="-285750">
              <a:lnSpc>
                <a:spcPct val="150000"/>
              </a:lnSpc>
              <a:buFont typeface="Wingdings" pitchFamily="2" charset="2"/>
              <a:buChar char="Ø"/>
            </a:pPr>
            <a:r>
              <a:rPr lang="en-US" dirty="0"/>
              <a:t>Finding a good host</a:t>
            </a:r>
          </a:p>
          <a:p>
            <a:endParaRPr lang="en-US" dirty="0"/>
          </a:p>
        </p:txBody>
      </p:sp>
    </p:spTree>
    <p:extLst>
      <p:ext uri="{BB962C8B-B14F-4D97-AF65-F5344CB8AC3E}">
        <p14:creationId xmlns:p14="http://schemas.microsoft.com/office/powerpoint/2010/main" val="4089178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B9C0E6AB-EAB6-41E0-9D49-369643E873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a:extLst>
              <a:ext uri="{FF2B5EF4-FFF2-40B4-BE49-F238E27FC236}">
                <a16:creationId xmlns:a16="http://schemas.microsoft.com/office/drawing/2014/main" id="{1A1FADC9-A0F4-4689-9608-959F3C23DD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EC283FAE-0EEB-6C40-8249-64140B72EFB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880" r="2" b="2"/>
          <a:stretch/>
        </p:blipFill>
        <p:spPr bwMode="auto">
          <a:xfrm>
            <a:off x="800100" y="1066799"/>
            <a:ext cx="10591800" cy="4724389"/>
          </a:xfrm>
          <a:prstGeom prst="rect">
            <a:avLst/>
          </a:prstGeom>
          <a:noFill/>
          <a:extLst>
            <a:ext uri="{909E8E84-426E-40DD-AFC4-6F175D3DCCD1}">
              <a14:hiddenFill xmlns:a14="http://schemas.microsoft.com/office/drawing/2010/main">
                <a:solidFill>
                  <a:srgbClr val="FFFFFF"/>
                </a:solidFill>
              </a14:hiddenFill>
            </a:ext>
          </a:extLst>
        </p:spPr>
      </p:pic>
      <p:cxnSp>
        <p:nvCxnSpPr>
          <p:cNvPr id="79" name="Straight Connector 78">
            <a:extLst>
              <a:ext uri="{FF2B5EF4-FFF2-40B4-BE49-F238E27FC236}">
                <a16:creationId xmlns:a16="http://schemas.microsoft.com/office/drawing/2014/main" id="{8ED41C16-52CF-47AA-A5C9-95D10CB80D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2630414"/>
      </p:ext>
    </p:extLst>
  </p:cSld>
  <p:clrMapOvr>
    <a:masterClrMapping/>
  </p:clrMapOvr>
</p:sld>
</file>

<file path=ppt/theme/theme1.xml><?xml version="1.0" encoding="utf-8"?>
<a:theme xmlns:a="http://schemas.openxmlformats.org/drawingml/2006/main" name="ChronicleVTI">
  <a:themeElements>
    <a:clrScheme name="AnalogousFromDarkSeedLeftStep">
      <a:dk1>
        <a:srgbClr val="000000"/>
      </a:dk1>
      <a:lt1>
        <a:srgbClr val="FFFFFF"/>
      </a:lt1>
      <a:dk2>
        <a:srgbClr val="242B41"/>
      </a:dk2>
      <a:lt2>
        <a:srgbClr val="E2E8E2"/>
      </a:lt2>
      <a:accent1>
        <a:srgbClr val="C34DC2"/>
      </a:accent1>
      <a:accent2>
        <a:srgbClr val="813BB1"/>
      </a:accent2>
      <a:accent3>
        <a:srgbClr val="614DC3"/>
      </a:accent3>
      <a:accent4>
        <a:srgbClr val="3B57B1"/>
      </a:accent4>
      <a:accent5>
        <a:srgbClr val="4D9BC3"/>
      </a:accent5>
      <a:accent6>
        <a:srgbClr val="3BB1A9"/>
      </a:accent6>
      <a:hlink>
        <a:srgbClr val="3F7EBF"/>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0</TotalTime>
  <Words>710</Words>
  <Application>Microsoft Macintosh PowerPoint</Application>
  <PresentationFormat>Widescreen</PresentationFormat>
  <Paragraphs>63</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Calisto MT</vt:lpstr>
      <vt:lpstr>Univers Condensed</vt:lpstr>
      <vt:lpstr>Wingdings</vt:lpstr>
      <vt:lpstr>ChronicleVTI</vt:lpstr>
      <vt:lpstr>Research paper on Airbnb data</vt:lpstr>
      <vt:lpstr>Agenda</vt:lpstr>
      <vt:lpstr>Introduction </vt:lpstr>
      <vt:lpstr>Hypothesis </vt:lpstr>
      <vt:lpstr>Literature review</vt:lpstr>
      <vt:lpstr>Research Design and methodology</vt:lpstr>
      <vt:lpstr>Data Collection</vt:lpstr>
      <vt:lpstr>data Exploration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Deciding an algorithm</vt:lpstr>
      <vt:lpstr>Data Processing</vt:lpstr>
      <vt:lpstr>Residual plots</vt:lpstr>
      <vt:lpstr>Training a model</vt:lpstr>
      <vt:lpstr>Price prediction results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paper on Airbnb data</dc:title>
  <dc:creator>Daida, Shashidhar Reddy</dc:creator>
  <cp:lastModifiedBy>Daida, Shashidhar Reddy</cp:lastModifiedBy>
  <cp:revision>2</cp:revision>
  <dcterms:created xsi:type="dcterms:W3CDTF">2021-04-27T19:00:46Z</dcterms:created>
  <dcterms:modified xsi:type="dcterms:W3CDTF">2021-05-07T05:33:52Z</dcterms:modified>
</cp:coreProperties>
</file>

<file path=docProps/thumbnail.jpeg>
</file>